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77" r:id="rId4"/>
    <p:sldId id="278" r:id="rId5"/>
    <p:sldId id="279" r:id="rId6"/>
    <p:sldId id="280" r:id="rId7"/>
    <p:sldId id="287" r:id="rId8"/>
    <p:sldId id="281" r:id="rId9"/>
    <p:sldId id="282" r:id="rId10"/>
    <p:sldId id="288" r:id="rId11"/>
    <p:sldId id="283" r:id="rId12"/>
    <p:sldId id="284" r:id="rId13"/>
    <p:sldId id="285" r:id="rId14"/>
    <p:sldId id="286" r:id="rId15"/>
    <p:sldId id="272" r:id="rId1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機能追加・・１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機能追加・・３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機能追加・・４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機能追加・・５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機能追加・・７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機能追加・・７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機能追加・・７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</a:t>
          </a:r>
          <a:r>
            <a: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機能追加・・５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機能追加・・３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機能追加・・４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</a:t>
          </a:r>
          <a:r>
            <a: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7</a:t>
          </a: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機能追加・・１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F9B058-DAEE-4C77-B246-4A9A4A1882F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B514482-DE7B-4BDF-B908-8D7F7EE5CD1E}">
      <dgm:prSet phldrT="[テキスト]"/>
      <dgm:spPr/>
      <dgm:t>
        <a:bodyPr/>
        <a:lstStyle/>
        <a:p>
          <a:r>
            <a:rPr kumimoji="1" lang="ja-JP" altLang="en-US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機能追加・・２</a:t>
          </a:r>
          <a:endParaRPr kumimoji="1" lang="en-US" altLang="ja-JP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D82F145-D591-4278-BF56-3D5F0BDC33FA}" type="par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8077F18C-2569-4E1E-9083-16CCECB54F07}" type="sibTrans" cxnId="{97ADAD40-7D26-4BEC-AED4-ACF7C52CBFA7}">
      <dgm:prSet/>
      <dgm:spPr/>
      <dgm:t>
        <a:bodyPr/>
        <a:lstStyle/>
        <a:p>
          <a:endParaRPr kumimoji="1" lang="ja-JP" altLang="en-US"/>
        </a:p>
      </dgm:t>
    </dgm:pt>
    <dgm:pt modelId="{7F9B8C65-40C7-42C7-8DC6-98B53889237F}" type="pres">
      <dgm:prSet presAssocID="{3DF9B058-DAEE-4C77-B246-4A9A4A188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4633059B-FA52-473B-AD26-2F0AA67DC3C4}" type="pres">
      <dgm:prSet presAssocID="{8B514482-DE7B-4BDF-B908-8D7F7EE5CD1E}" presName="parTx1" presStyleLbl="node1" presStyleIdx="0" presStyleCnt="1" custScaleX="111105" custScaleY="168523" custLinFactNeighborX="3589" custLinFactNeighborY="-35151"/>
      <dgm:spPr/>
      <dgm:t>
        <a:bodyPr/>
        <a:lstStyle/>
        <a:p>
          <a:endParaRPr kumimoji="1" lang="ja-JP" altLang="en-US"/>
        </a:p>
      </dgm:t>
    </dgm:pt>
    <dgm:pt modelId="{B202F01F-1661-41DC-A1E8-036FEED52C81}" type="pres">
      <dgm:prSet presAssocID="{8077F18C-2569-4E1E-9083-16CCECB54F07}" presName="picture1" presStyleCnt="0"/>
      <dgm:spPr/>
    </dgm:pt>
    <dgm:pt modelId="{74144062-F3EB-4B25-BE71-414F209A9007}" type="pres">
      <dgm:prSet presAssocID="{8077F18C-2569-4E1E-9083-16CCECB54F07}" presName="imageRepeatNode" presStyleLbl="fgImgPlace1" presStyleIdx="0" presStyleCnt="1" custScaleX="79021" custScaleY="68529"/>
      <dgm:spPr/>
      <dgm:t>
        <a:bodyPr/>
        <a:lstStyle/>
        <a:p>
          <a:endParaRPr kumimoji="1" lang="ja-JP" altLang="en-US"/>
        </a:p>
      </dgm:t>
    </dgm:pt>
  </dgm:ptLst>
  <dgm:cxnLst>
    <dgm:cxn modelId="{97ADAD40-7D26-4BEC-AED4-ACF7C52CBFA7}" srcId="{3DF9B058-DAEE-4C77-B246-4A9A4A1882F7}" destId="{8B514482-DE7B-4BDF-B908-8D7F7EE5CD1E}" srcOrd="0" destOrd="0" parTransId="{0D82F145-D591-4278-BF56-3D5F0BDC33FA}" sibTransId="{8077F18C-2569-4E1E-9083-16CCECB54F07}"/>
    <dgm:cxn modelId="{ED95A177-B9E7-4D35-9632-C1D82FF57034}" type="presOf" srcId="{8077F18C-2569-4E1E-9083-16CCECB54F07}" destId="{74144062-F3EB-4B25-BE71-414F209A9007}" srcOrd="0" destOrd="0" presId="urn:microsoft.com/office/officeart/2008/layout/AscendingPictureAccentProcess"/>
    <dgm:cxn modelId="{1CE01F23-BCBA-472C-99C0-1E00CE96CF5C}" type="presOf" srcId="{3DF9B058-DAEE-4C77-B246-4A9A4A1882F7}" destId="{7F9B8C65-40C7-42C7-8DC6-98B53889237F}" srcOrd="0" destOrd="0" presId="urn:microsoft.com/office/officeart/2008/layout/AscendingPictureAccentProcess"/>
    <dgm:cxn modelId="{99A93FD7-EDD2-44BD-B00F-6BC9CD919B9E}" type="presOf" srcId="{8B514482-DE7B-4BDF-B908-8D7F7EE5CD1E}" destId="{4633059B-FA52-473B-AD26-2F0AA67DC3C4}" srcOrd="0" destOrd="0" presId="urn:microsoft.com/office/officeart/2008/layout/AscendingPictureAccentProcess"/>
    <dgm:cxn modelId="{1CB9BBCB-1BFD-479B-A0E0-C9DC79DEF50E}" type="presParOf" srcId="{7F9B8C65-40C7-42C7-8DC6-98B53889237F}" destId="{4633059B-FA52-473B-AD26-2F0AA67DC3C4}" srcOrd="0" destOrd="0" presId="urn:microsoft.com/office/officeart/2008/layout/AscendingPictureAccentProcess"/>
    <dgm:cxn modelId="{07E82952-E85B-4E41-A5A3-6D922925D99D}" type="presParOf" srcId="{7F9B8C65-40C7-42C7-8DC6-98B53889237F}" destId="{B202F01F-1661-41DC-A1E8-036FEED52C81}" srcOrd="1" destOrd="0" presId="urn:microsoft.com/office/officeart/2008/layout/AscendingPictureAccentProcess"/>
    <dgm:cxn modelId="{E4F38449-8FA3-4D21-8BFB-74666040FB4A}" type="presParOf" srcId="{B202F01F-1661-41DC-A1E8-036FEED52C81}" destId="{74144062-F3EB-4B25-BE71-414F209A90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機能追加・・１</a:t>
          </a:r>
          <a:endParaRPr kumimoji="1" lang="en-US" altLang="ja-JP" sz="12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機能追加・・３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機能追加・・４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機能追加・・５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機能追加・・７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機能追加・・７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機能追加・・７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</a:t>
          </a:r>
          <a:r>
            <a:rPr kumimoji="1" lang="en-US" altLang="ja-JP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機能追加・・５</a:t>
          </a:r>
          <a:endParaRPr kumimoji="1" lang="en-US" altLang="ja-JP" sz="12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機能追加・・６</a:t>
          </a:r>
          <a:endParaRPr kumimoji="1" lang="en-US" altLang="ja-JP" sz="12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機能追加・・３</a:t>
          </a:r>
          <a:endParaRPr kumimoji="1" lang="en-US" altLang="ja-JP" sz="12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機能追加・・４</a:t>
          </a:r>
          <a:endParaRPr kumimoji="1" lang="en-US" altLang="ja-JP" sz="12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598203" y="251992"/>
          <a:ext cx="1306225" cy="31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5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</a:t>
          </a:r>
          <a:r>
            <a:rPr kumimoji="1" lang="en-US" altLang="ja-JP" sz="12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7</a:t>
          </a:r>
        </a:p>
      </dsp:txBody>
      <dsp:txXfrm>
        <a:off x="613595" y="267384"/>
        <a:ext cx="1275441" cy="284515"/>
      </dsp:txXfrm>
    </dsp:sp>
    <dsp:sp modelId="{74144062-F3EB-4B25-BE71-414F209A9007}">
      <dsp:nvSpPr>
        <dsp:cNvPr id="0" name=""/>
        <dsp:cNvSpPr/>
      </dsp:nvSpPr>
      <dsp:spPr>
        <a:xfrm>
          <a:off x="352451" y="139561"/>
          <a:ext cx="430718" cy="373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機能追加・・１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059B-FA52-473B-AD26-2F0AA67DC3C4}">
      <dsp:nvSpPr>
        <dsp:cNvPr id="0" name=""/>
        <dsp:cNvSpPr/>
      </dsp:nvSpPr>
      <dsp:spPr>
        <a:xfrm>
          <a:off x="477455" y="44891"/>
          <a:ext cx="651877" cy="265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89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" kern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機能追加・・２</a:t>
          </a:r>
          <a:endParaRPr kumimoji="1" lang="en-US" altLang="ja-JP" sz="600" kern="1200" dirty="0" smtClean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490400" y="57836"/>
        <a:ext cx="625987" cy="239283"/>
      </dsp:txXfrm>
    </dsp:sp>
    <dsp:sp modelId="{74144062-F3EB-4B25-BE71-414F209A9007}">
      <dsp:nvSpPr>
        <dsp:cNvPr id="0" name=""/>
        <dsp:cNvSpPr/>
      </dsp:nvSpPr>
      <dsp:spPr>
        <a:xfrm>
          <a:off x="354811" y="42693"/>
          <a:ext cx="214951" cy="1864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3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0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89133" y="2068452"/>
            <a:ext cx="9895744" cy="1565030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ja-JP" altLang="en-US" sz="3200" i="1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１．果樹経営支援対策事業・果樹未収益期間支援事業</a:t>
            </a:r>
            <a:r>
              <a:rPr kumimoji="1" lang="en-US" altLang="ja-JP" sz="3200" i="1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3200" i="1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3200" i="1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3200" i="1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3200" i="1" dirty="0" smtClean="0">
                <a:solidFill>
                  <a:srgbClr val="FF99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２．果樹先導的取組支援事業・</a:t>
            </a:r>
            <a:r>
              <a:rPr lang="zh-TW" altLang="en-US" sz="3200" i="1" dirty="0">
                <a:solidFill>
                  <a:srgbClr val="FF99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果樹未収益期間支援</a:t>
            </a:r>
            <a:r>
              <a:rPr lang="zh-TW" altLang="en-US" sz="3200" i="1" dirty="0" smtClean="0">
                <a:solidFill>
                  <a:srgbClr val="FF99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</a:t>
            </a:r>
            <a:endParaRPr kumimoji="1" lang="ja-JP" altLang="en-US" sz="3200" i="1" u="sng" dirty="0">
              <a:solidFill>
                <a:srgbClr val="FF99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9741482" y="662351"/>
            <a:ext cx="2064326" cy="32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更新：令和</a:t>
            </a:r>
            <a:r>
              <a:rPr kumimoji="0" lang="en-US" altLang="ja-JP" sz="1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0" lang="ja-JP" altLang="en-US" sz="1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0" lang="en-US" altLang="ja-JP" sz="1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0" lang="ja-JP" altLang="en-US" sz="1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0" lang="en-US" altLang="ja-JP" sz="1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kumimoji="0" lang="ja-JP" altLang="en-US" sz="14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7670623" y="6123939"/>
            <a:ext cx="4433455" cy="425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1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公益社団法人福島県青果物価格補償協会</a:t>
            </a:r>
            <a:endParaRPr kumimoji="1" lang="ja-JP" altLang="en-US" sz="1800" b="1" i="1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72492" y="3965780"/>
            <a:ext cx="6511834" cy="642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i="1" dirty="0" smtClean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4000" i="1" dirty="0" smtClean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7100" i="1" u="sng" dirty="0" smtClean="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　</a:t>
            </a:r>
            <a:r>
              <a:rPr lang="en-US" altLang="ja-JP" sz="7100" i="1" u="sng" dirty="0" smtClean="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system</a:t>
            </a:r>
            <a:r>
              <a:rPr lang="ja-JP" altLang="en-US" sz="7100" i="1" u="sng" dirty="0" smtClean="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（機能追加のご案内）</a:t>
            </a:r>
            <a:endParaRPr lang="ja-JP" altLang="en-US" sz="7100" i="1" u="sng" dirty="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8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1772279566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89794" y="378822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品目に連動した「生産を振興する品種」をリスト表示するようにしました。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43" y="1635990"/>
            <a:ext cx="6410803" cy="45292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27771" y="812142"/>
            <a:ext cx="630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endParaRPr kumimoji="1" lang="en-US" altLang="ja-JP" sz="1400" b="1" dirty="0" smtClean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生産を振興する品種をリスト表示するためには、マスタ登録が必要です。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4572000" y="3281850"/>
            <a:ext cx="1975869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946" y="2774683"/>
            <a:ext cx="5492438" cy="36911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1775" y="1228216"/>
            <a:ext cx="4354809" cy="55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0" y="1077916"/>
            <a:ext cx="6712101" cy="38863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172912112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589794" y="291457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果樹先導的取組支援事業での「雨よけ設備設置」に対応する変更をしました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3589794" y="4653308"/>
            <a:ext cx="1335965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8778" y="1672826"/>
            <a:ext cx="1776755" cy="137897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9831" y="5231334"/>
            <a:ext cx="1923066" cy="151678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999390" y="751803"/>
            <a:ext cx="4007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事業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メニュー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及び事業メニュー２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>
                <a:solidFill>
                  <a:schemeClr val="accent2">
                    <a:lumMod val="75000"/>
                  </a:schemeClr>
                </a:solidFill>
              </a:rPr>
              <a:t>において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『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高接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』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を選択した場合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雨よけ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かどうかのメッセージが出る。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69780" y="4653308"/>
            <a:ext cx="339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概ね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アールを下回った場合・・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9730" y="2339538"/>
            <a:ext cx="1756326" cy="13631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547" y="3236044"/>
            <a:ext cx="1843439" cy="14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36" y="1256340"/>
            <a:ext cx="6850028" cy="39622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193399819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625794" y="291457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果樹先導的取組支援事業での「雨よけ設備設置」に対応する変更をしました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4416789" y="3866655"/>
            <a:ext cx="578794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4296" y="2132802"/>
            <a:ext cx="7844246" cy="4587119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11325952" y="5136449"/>
            <a:ext cx="578794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48603" y="1022412"/>
            <a:ext cx="3397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計画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登録した高接のうち・・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高接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err="1" smtClean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棚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err="1" smtClean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雨よけ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が表示されます。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787028031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661794" y="286405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果樹先導的取組支援事業での「雨よけ設備設置」に対応する変更をしました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90" y="877721"/>
            <a:ext cx="4864720" cy="338817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32421" y="1286292"/>
            <a:ext cx="547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事業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内訳とて・・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高接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err="1" smtClean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棚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err="1" smtClean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【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雨よけ</a:t>
            </a:r>
            <a:r>
              <a:rPr kumimoji="1" lang="en-US" altLang="ja-JP" sz="1400" i="1" dirty="0" smtClean="0">
                <a:solidFill>
                  <a:schemeClr val="accent2">
                    <a:lumMod val="75000"/>
                  </a:schemeClr>
                </a:solidFill>
              </a:rPr>
              <a:t>】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の集計シートが表示されます。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3804480" y="1738779"/>
            <a:ext cx="369799" cy="32862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2594" y="2357753"/>
            <a:ext cx="8247006" cy="44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7758545" y="6282201"/>
            <a:ext cx="4433455" cy="425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1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公益社団法人福島県青果物価格補償協会</a:t>
            </a:r>
            <a:endParaRPr kumimoji="1" lang="ja-JP" altLang="en-US" sz="1800" b="1" i="1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791264" y="1972491"/>
            <a:ext cx="6804095" cy="683810"/>
          </a:xfrm>
        </p:spPr>
        <p:txBody>
          <a:bodyPr>
            <a:noAutofit/>
          </a:bodyPr>
          <a:lstStyle/>
          <a:p>
            <a:pPr algn="l"/>
            <a:r>
              <a:rPr lang="ja-JP" altLang="en-US" sz="3200" i="1" dirty="0" smtClean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ご清聴、ありがとうございました！</a:t>
            </a:r>
            <a:endParaRPr lang="ja-JP" altLang="en-US" sz="3200" i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571446"/>
            <a:ext cx="2852452" cy="212745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23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機能追加概要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959188369"/>
              </p:ext>
            </p:extLst>
          </p:nvPr>
        </p:nvGraphicFramePr>
        <p:xfrm>
          <a:off x="728129" y="1492081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2887279" y="1579641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</a:t>
            </a:r>
            <a:r>
              <a:rPr kumimoji="1" lang="ja-JP" altLang="en-US" sz="14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</a:t>
            </a: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を、次</a:t>
            </a:r>
            <a:r>
              <a:rPr kumimoji="1" lang="ja-JP" altLang="en-US" sz="14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の登録番号</a:t>
            </a: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に引継ぎできるようにしました。</a:t>
            </a:r>
            <a:endParaRPr kumimoji="1" lang="ja-JP" altLang="en-US" sz="1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4" name="図表 33"/>
          <p:cNvGraphicFramePr/>
          <p:nvPr>
            <p:extLst>
              <p:ext uri="{D42A27DB-BD31-4B8C-83A1-F6EECF244321}">
                <p14:modId xmlns:p14="http://schemas.microsoft.com/office/powerpoint/2010/main" val="1115886390"/>
              </p:ext>
            </p:extLst>
          </p:nvPr>
        </p:nvGraphicFramePr>
        <p:xfrm>
          <a:off x="728128" y="2062367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2887279" y="2149635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支援対象者：「農地中間管理機構」の対応ができるようにしました。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7" name="図表 36"/>
          <p:cNvGraphicFramePr/>
          <p:nvPr>
            <p:extLst>
              <p:ext uri="{D42A27DB-BD31-4B8C-83A1-F6EECF244321}">
                <p14:modId xmlns:p14="http://schemas.microsoft.com/office/powerpoint/2010/main" val="3595759798"/>
              </p:ext>
            </p:extLst>
          </p:nvPr>
        </p:nvGraphicFramePr>
        <p:xfrm>
          <a:off x="724875" y="3926456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2849759" y="4012789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品目に連動した「栽培区分」のみ、リスト表示するようにしました。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9" name="図表 38"/>
          <p:cNvGraphicFramePr/>
          <p:nvPr>
            <p:extLst>
              <p:ext uri="{D42A27DB-BD31-4B8C-83A1-F6EECF244321}">
                <p14:modId xmlns:p14="http://schemas.microsoft.com/office/powerpoint/2010/main" val="1578705433"/>
              </p:ext>
            </p:extLst>
          </p:nvPr>
        </p:nvGraphicFramePr>
        <p:xfrm>
          <a:off x="724875" y="4541621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2849758" y="4601323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品目に連動した「生産を振興する品種」をリスト表示するようにしました。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5" name="図表 14"/>
          <p:cNvGraphicFramePr/>
          <p:nvPr>
            <p:extLst>
              <p:ext uri="{D42A27DB-BD31-4B8C-83A1-F6EECF244321}">
                <p14:modId xmlns:p14="http://schemas.microsoft.com/office/powerpoint/2010/main" val="2051081280"/>
              </p:ext>
            </p:extLst>
          </p:nvPr>
        </p:nvGraphicFramePr>
        <p:xfrm>
          <a:off x="728126" y="2707399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2887279" y="2796165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実績報告において、農業者情報（氏名など）の変更があった場合の対応ができるようにしました。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4" name="図表 13"/>
          <p:cNvGraphicFramePr/>
          <p:nvPr>
            <p:extLst>
              <p:ext uri="{D42A27DB-BD31-4B8C-83A1-F6EECF244321}">
                <p14:modId xmlns:p14="http://schemas.microsoft.com/office/powerpoint/2010/main" val="2771447490"/>
              </p:ext>
            </p:extLst>
          </p:nvPr>
        </p:nvGraphicFramePr>
        <p:xfrm>
          <a:off x="728126" y="3322371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897910" y="3410510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実績報告において、栽培区分の変更があった場合の対応ができるようにしました</a:t>
            </a:r>
            <a:r>
              <a:rPr kumimoji="1" lang="ja-JP" altLang="en-US" sz="14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。（品種変更も可</a:t>
            </a: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8" name="図表 17"/>
          <p:cNvGraphicFramePr/>
          <p:nvPr>
            <p:extLst>
              <p:ext uri="{D42A27DB-BD31-4B8C-83A1-F6EECF244321}">
                <p14:modId xmlns:p14="http://schemas.microsoft.com/office/powerpoint/2010/main" val="1868993330"/>
              </p:ext>
            </p:extLst>
          </p:nvPr>
        </p:nvGraphicFramePr>
        <p:xfrm>
          <a:off x="724875" y="5447127"/>
          <a:ext cx="2214685" cy="8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2887279" y="5557014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14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果樹先導的取組支援</a:t>
            </a:r>
            <a:r>
              <a:rPr kumimoji="1" lang="zh-TW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</a:t>
            </a: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での「雨よけ設備設置」に対応する変更をしました。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9757" y="4990539"/>
            <a:ext cx="8585095" cy="640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4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（更に、品種ごとに本数管理が必要な場合、対応ができるようにしました。）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9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85619067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89794" y="378822"/>
            <a:ext cx="5823483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</a:t>
            </a: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を、次</a:t>
            </a: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の登録番号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に引継ぎできるようにしました。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67" y="1227526"/>
            <a:ext cx="8072734" cy="4557789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2395024" y="1737361"/>
            <a:ext cx="463731" cy="37960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397034" y="3450702"/>
            <a:ext cx="463731" cy="37960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911635" y="2185955"/>
            <a:ext cx="463731" cy="37960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2171" y="722204"/>
            <a:ext cx="968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同じ情報を、次の登録番号に引継ぎする場合は、☑する。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9565" y="1927165"/>
            <a:ext cx="8387779" cy="473566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586281" y="1619388"/>
            <a:ext cx="3135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農業者情報、園地住所が引継がれる。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 flipV="1">
            <a:off x="1915200" y="3319200"/>
            <a:ext cx="560164" cy="72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1900800" y="3326400"/>
            <a:ext cx="28800" cy="264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14467" y="5973456"/>
            <a:ext cx="3135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転換元</a:t>
            </a:r>
            <a:r>
              <a:rPr kumimoji="1" lang="ja-JP" altLang="en-US" sz="1400" i="1" smtClean="0">
                <a:solidFill>
                  <a:schemeClr val="accent2">
                    <a:lumMod val="75000"/>
                  </a:schemeClr>
                </a:solidFill>
              </a:rPr>
              <a:t>住所と転換先住所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が同じ場合、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転記ボタンを押すことで、情報が転記されます。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73" y="1282392"/>
            <a:ext cx="8945827" cy="52356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040024587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589794" y="378822"/>
            <a:ext cx="5823483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支援対象者：「農地中間管理機構」の対応ができるようにしました。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4161503" y="1331020"/>
            <a:ext cx="1335965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907" y="3098473"/>
            <a:ext cx="3009900" cy="19812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42171" y="722204"/>
            <a:ext cx="968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支援対象者が、農地中間管理機構の時・・実績登録時に、未収益の有無を確認してください！のメッセージが出ます。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394813" y="2122132"/>
            <a:ext cx="2571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（１）借手が決まった場合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　　　未収益有無・・（○）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>
                <a:solidFill>
                  <a:schemeClr val="accent2">
                    <a:lumMod val="75000"/>
                  </a:schemeClr>
                </a:solidFill>
              </a:rPr>
              <a:t>（２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）借手が決まっていない場合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　　　未収益有無・・（選択）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　（未収益支援実績計上）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4145401489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89794" y="378822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実績報告において、農業者情報（氏名など）の変更があった場合の対応ができるようにしました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08" y="1296410"/>
            <a:ext cx="8521177" cy="49871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42171" y="722204"/>
            <a:ext cx="968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農業者情報に変更が生じる場合・・実績登録時に、農業者変更ボタンを押すことで、修正が可能となります。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5119103" y="2435286"/>
            <a:ext cx="604897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105" y="1886399"/>
            <a:ext cx="8356752" cy="48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1719216974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602857" y="291457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実績報告において、栽培区分の変更があった場合の対応ができるようにしました</a:t>
            </a:r>
            <a:r>
              <a:rPr kumimoji="1" lang="ja-JP" altLang="en-US" sz="1200" dirty="0" smtClean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。（品種変更も可）</a:t>
            </a:r>
            <a:endParaRPr kumimoji="1" lang="ja-JP" altLang="en-US" sz="1200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78" y="1316942"/>
            <a:ext cx="6839354" cy="3887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674" y="1912372"/>
            <a:ext cx="8298925" cy="471748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42171" y="722204"/>
            <a:ext cx="968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ja-JP" altLang="en-US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kumimoji="1" lang="en-US" altLang="ja-JP" sz="1400" b="1" dirty="0" smtClean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栽培区分等に変更が生じる場合・・実績登録時に、品種・栽培区分変更ボタンを押すことで、修正が可能となります。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1964680" y="3007951"/>
            <a:ext cx="647891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1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73004936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89794" y="378822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品目に連動した「栽培区分」のみ、リスト表示するようにしました。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25" y="1303200"/>
            <a:ext cx="8476605" cy="47858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069" y="1756800"/>
            <a:ext cx="8893996" cy="5021466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971903" y="2087020"/>
            <a:ext cx="1335965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801299" y="2638677"/>
            <a:ext cx="1841101" cy="112240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3784144" y="4039420"/>
            <a:ext cx="1335965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3660899" y="4667533"/>
            <a:ext cx="1841101" cy="112240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2171" y="722204"/>
            <a:ext cx="968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ja-JP" altLang="en-US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endParaRPr kumimoji="1" lang="en-US" altLang="ja-JP" sz="1400" b="1" dirty="0" smtClean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転換元情報、転換先情報で・・品目を選択すると、その品目に関する栽培区分のみ、リスト表示します。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225455274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89794" y="378822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品目に連動した「生産を振興する品種」をリスト表示するようにしました。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2171" y="722204"/>
            <a:ext cx="5862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ja-JP" altLang="en-US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kumimoji="1" lang="en-US" altLang="ja-JP" sz="1400" b="1" dirty="0" smtClean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転換先情報で・・品目を選択し、品種ボタンを押すと、その品目に関する生産を振興する品種がリスト表示します。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15298" y="1061066"/>
            <a:ext cx="362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ja-JP" altLang="en-US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endParaRPr kumimoji="1" lang="en-US" altLang="ja-JP" sz="1400" b="1" dirty="0" smtClean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品種ごとに本数管理をしたい場合は、選択品種セットボタンを押すと、選択した内容が表示されます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56" y="1493649"/>
            <a:ext cx="7251631" cy="4094202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>
            <a:off x="276306" y="3679921"/>
            <a:ext cx="602171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278" y="2015173"/>
            <a:ext cx="6014532" cy="459120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8187" y="2275338"/>
            <a:ext cx="5807444" cy="4433127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4238311" y="6228387"/>
            <a:ext cx="968187" cy="37799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7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60784" y="281354"/>
            <a:ext cx="786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1706100082"/>
              </p:ext>
            </p:extLst>
          </p:nvPr>
        </p:nvGraphicFramePr>
        <p:xfrm>
          <a:off x="2475364" y="281354"/>
          <a:ext cx="1463087" cy="4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589794" y="378822"/>
            <a:ext cx="6670206" cy="359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品目に連動した「生産を振興する品種」をリスト表示するようにしました。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12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3" y="1433682"/>
            <a:ext cx="5153626" cy="39340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0456" y="766336"/>
            <a:ext cx="582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品種ごとの本数を入力後・・計算ボタンを押すと合計本数が表示されます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3938451" y="5038676"/>
            <a:ext cx="602171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41695" y="1247288"/>
            <a:ext cx="5929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Comment</a:t>
            </a:r>
            <a:r>
              <a:rPr kumimoji="1" lang="ja-JP" altLang="en-US" sz="1400" b="1" dirty="0" err="1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en-US" altLang="ja-JP" sz="1400" b="1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この内容で、よろしければ、登録ボタンを押します。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○結果は、登録画面に反映します。</a:t>
            </a:r>
            <a:endParaRPr kumimoji="1" lang="en-US" altLang="ja-JP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なお、</a:t>
            </a:r>
            <a:r>
              <a:rPr kumimoji="1" lang="ja-JP" altLang="en-US" sz="1400" i="1" dirty="0" smtClean="0">
                <a:solidFill>
                  <a:srgbClr val="FFC000"/>
                </a:solidFill>
              </a:rPr>
              <a:t>品種ごと本数は、シート名：データ蓄積２に保管されます</a:t>
            </a:r>
            <a:r>
              <a:rPr kumimoji="1" lang="ja-JP" altLang="en-US" sz="1400" i="1" dirty="0" smtClean="0">
                <a:solidFill>
                  <a:schemeClr val="accent2">
                    <a:lumMod val="75000"/>
                  </a:schemeClr>
                </a:solidFill>
              </a:rPr>
              <a:t>ので、必要に応じご活用ください。</a:t>
            </a:r>
            <a:endParaRPr kumimoji="1" lang="ja-JP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981" y="2490958"/>
            <a:ext cx="5153626" cy="39340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536" y="2490958"/>
            <a:ext cx="7470868" cy="4217982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>
            <a:off x="1534851" y="6095952"/>
            <a:ext cx="602171" cy="32903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9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しず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しず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しずく</Template>
  <TotalTime>3024</TotalTime>
  <Words>1010</Words>
  <Application>Microsoft Office PowerPoint</Application>
  <PresentationFormat>ワイド画面</PresentationFormat>
  <Paragraphs>85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BIZ UDPゴシック</vt:lpstr>
      <vt:lpstr>HG丸ｺﾞｼｯｸM-PRO</vt:lpstr>
      <vt:lpstr>ＭＳ Ｐゴシック</vt:lpstr>
      <vt:lpstr>Arial</vt:lpstr>
      <vt:lpstr>Tw Cen MT</vt:lpstr>
      <vt:lpstr>しずく</vt:lpstr>
      <vt:lpstr>1_しずく</vt:lpstr>
      <vt:lpstr>１．果樹経営支援対策事業・果樹未収益期間支援事業  ２．果樹先導的取組支援事業・果樹未収益期間支援事業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ご清聴、ありがとうございました！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果樹経営支援事業・未収益期間支援事業  支援　system　仕様書</dc:title>
  <dc:creator>先崎</dc:creator>
  <cp:lastModifiedBy>先崎</cp:lastModifiedBy>
  <cp:revision>442</cp:revision>
  <cp:lastPrinted>2023-01-12T07:52:33Z</cp:lastPrinted>
  <dcterms:created xsi:type="dcterms:W3CDTF">2021-04-03T02:00:33Z</dcterms:created>
  <dcterms:modified xsi:type="dcterms:W3CDTF">2023-01-12T08:49:53Z</dcterms:modified>
</cp:coreProperties>
</file>