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77" r:id="rId4"/>
    <p:sldId id="257" r:id="rId5"/>
    <p:sldId id="258" r:id="rId6"/>
    <p:sldId id="259" r:id="rId7"/>
    <p:sldId id="260" r:id="rId8"/>
    <p:sldId id="262" r:id="rId9"/>
    <p:sldId id="273" r:id="rId10"/>
    <p:sldId id="263" r:id="rId11"/>
    <p:sldId id="288" r:id="rId12"/>
    <p:sldId id="264" r:id="rId13"/>
    <p:sldId id="289" r:id="rId14"/>
    <p:sldId id="265" r:id="rId15"/>
    <p:sldId id="266" r:id="rId16"/>
    <p:sldId id="267" r:id="rId17"/>
    <p:sldId id="278" r:id="rId18"/>
    <p:sldId id="279" r:id="rId19"/>
    <p:sldId id="280" r:id="rId20"/>
    <p:sldId id="281" r:id="rId21"/>
    <p:sldId id="282" r:id="rId22"/>
    <p:sldId id="283" r:id="rId23"/>
    <p:sldId id="284" r:id="rId24"/>
    <p:sldId id="290" r:id="rId25"/>
    <p:sldId id="268" r:id="rId26"/>
    <p:sldId id="274" r:id="rId27"/>
    <p:sldId id="275" r:id="rId28"/>
    <p:sldId id="269" r:id="rId29"/>
    <p:sldId id="270" r:id="rId30"/>
    <p:sldId id="291" r:id="rId31"/>
    <p:sldId id="276" r:id="rId32"/>
    <p:sldId id="285" r:id="rId33"/>
    <p:sldId id="286" r:id="rId34"/>
    <p:sldId id="287" r:id="rId35"/>
    <p:sldId id="272" r:id="rId36"/>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5.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9B058-DAEE-4C77-B246-4A9A4A1882F7}"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B514482-DE7B-4BDF-B908-8D7F7EE5CD1E}">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園地番号</a:t>
          </a:r>
          <a:r>
            <a:rPr kumimoji="1" lang="en-US" altLang="ja-JP" dirty="0" smtClean="0">
              <a:latin typeface="BIZ UDPゴシック" panose="020B0400000000000000" pitchFamily="50" charset="-128"/>
              <a:ea typeface="BIZ UDPゴシック" panose="020B0400000000000000" pitchFamily="50" charset="-128"/>
            </a:rPr>
            <a:t>1</a:t>
          </a:r>
        </a:p>
      </dgm:t>
    </dgm:pt>
    <dgm:pt modelId="{0D82F145-D591-4278-BF56-3D5F0BDC33FA}" type="parTrans" cxnId="{97ADAD40-7D26-4BEC-AED4-ACF7C52CBFA7}">
      <dgm:prSet/>
      <dgm:spPr/>
      <dgm:t>
        <a:bodyPr/>
        <a:lstStyle/>
        <a:p>
          <a:endParaRPr kumimoji="1" lang="ja-JP" altLang="en-US"/>
        </a:p>
      </dgm:t>
    </dgm:pt>
    <dgm:pt modelId="{8077F18C-2569-4E1E-9083-16CCECB54F07}" type="sibTrans" cxnId="{97ADAD40-7D26-4BEC-AED4-ACF7C52CBFA7}">
      <dgm:prSet/>
      <dgm:spPr/>
      <dgm:t>
        <a:bodyPr/>
        <a:lstStyle/>
        <a:p>
          <a:endParaRPr kumimoji="1" lang="ja-JP" altLang="en-US"/>
        </a:p>
      </dgm:t>
    </dgm:pt>
    <dgm:pt modelId="{7F9B8C65-40C7-42C7-8DC6-98B53889237F}" type="pres">
      <dgm:prSet presAssocID="{3DF9B058-DAEE-4C77-B246-4A9A4A1882F7}" presName="Name0" presStyleCnt="0">
        <dgm:presLayoutVars>
          <dgm:chMax val="7"/>
          <dgm:chPref val="7"/>
          <dgm:dir/>
        </dgm:presLayoutVars>
      </dgm:prSet>
      <dgm:spPr/>
      <dgm:t>
        <a:bodyPr/>
        <a:lstStyle/>
        <a:p>
          <a:endParaRPr kumimoji="1" lang="ja-JP" altLang="en-US"/>
        </a:p>
      </dgm:t>
    </dgm:pt>
    <dgm:pt modelId="{4633059B-FA52-473B-AD26-2F0AA67DC3C4}" type="pres">
      <dgm:prSet presAssocID="{8B514482-DE7B-4BDF-B908-8D7F7EE5CD1E}" presName="parTx1" presStyleLbl="node1" presStyleIdx="0" presStyleCnt="1"/>
      <dgm:spPr/>
      <dgm:t>
        <a:bodyPr/>
        <a:lstStyle/>
        <a:p>
          <a:endParaRPr kumimoji="1" lang="ja-JP" altLang="en-US"/>
        </a:p>
      </dgm:t>
    </dgm:pt>
    <dgm:pt modelId="{B202F01F-1661-41DC-A1E8-036FEED52C81}" type="pres">
      <dgm:prSet presAssocID="{8077F18C-2569-4E1E-9083-16CCECB54F07}" presName="picture1" presStyleCnt="0"/>
      <dgm:spPr/>
    </dgm:pt>
    <dgm:pt modelId="{74144062-F3EB-4B25-BE71-414F209A9007}" type="pres">
      <dgm:prSet presAssocID="{8077F18C-2569-4E1E-9083-16CCECB54F07}" presName="imageRepeatNode" presStyleLbl="fgImgPlace1" presStyleIdx="0" presStyleCnt="1" custScaleX="79021" custScaleY="68529"/>
      <dgm:spPr/>
      <dgm:t>
        <a:bodyPr/>
        <a:lstStyle/>
        <a:p>
          <a:endParaRPr kumimoji="1" lang="ja-JP" altLang="en-US"/>
        </a:p>
      </dgm:t>
    </dgm:pt>
  </dgm:ptLst>
  <dgm:cxnLst>
    <dgm:cxn modelId="{97ADAD40-7D26-4BEC-AED4-ACF7C52CBFA7}" srcId="{3DF9B058-DAEE-4C77-B246-4A9A4A1882F7}" destId="{8B514482-DE7B-4BDF-B908-8D7F7EE5CD1E}" srcOrd="0" destOrd="0" parTransId="{0D82F145-D591-4278-BF56-3D5F0BDC33FA}" sibTransId="{8077F18C-2569-4E1E-9083-16CCECB54F07}"/>
    <dgm:cxn modelId="{ED95A177-B9E7-4D35-9632-C1D82FF57034}" type="presOf" srcId="{8077F18C-2569-4E1E-9083-16CCECB54F07}" destId="{74144062-F3EB-4B25-BE71-414F209A9007}" srcOrd="0" destOrd="0" presId="urn:microsoft.com/office/officeart/2008/layout/AscendingPictureAccentProcess"/>
    <dgm:cxn modelId="{1CE01F23-BCBA-472C-99C0-1E00CE96CF5C}" type="presOf" srcId="{3DF9B058-DAEE-4C77-B246-4A9A4A1882F7}" destId="{7F9B8C65-40C7-42C7-8DC6-98B53889237F}" srcOrd="0" destOrd="0" presId="urn:microsoft.com/office/officeart/2008/layout/AscendingPictureAccentProcess"/>
    <dgm:cxn modelId="{99A93FD7-EDD2-44BD-B00F-6BC9CD919B9E}" type="presOf" srcId="{8B514482-DE7B-4BDF-B908-8D7F7EE5CD1E}" destId="{4633059B-FA52-473B-AD26-2F0AA67DC3C4}" srcOrd="0" destOrd="0" presId="urn:microsoft.com/office/officeart/2008/layout/AscendingPictureAccentProcess"/>
    <dgm:cxn modelId="{1CB9BBCB-1BFD-479B-A0E0-C9DC79DEF50E}" type="presParOf" srcId="{7F9B8C65-40C7-42C7-8DC6-98B53889237F}" destId="{4633059B-FA52-473B-AD26-2F0AA67DC3C4}" srcOrd="0" destOrd="0" presId="urn:microsoft.com/office/officeart/2008/layout/AscendingPictureAccentProcess"/>
    <dgm:cxn modelId="{07E82952-E85B-4E41-A5A3-6D922925D99D}" type="presParOf" srcId="{7F9B8C65-40C7-42C7-8DC6-98B53889237F}" destId="{B202F01F-1661-41DC-A1E8-036FEED52C81}" srcOrd="1" destOrd="0" presId="urn:microsoft.com/office/officeart/2008/layout/AscendingPictureAccentProcess"/>
    <dgm:cxn modelId="{E4F38449-8FA3-4D21-8BFB-74666040FB4A}" type="presParOf" srcId="{B202F01F-1661-41DC-A1E8-036FEED52C81}" destId="{74144062-F3EB-4B25-BE71-414F209A900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9B058-DAEE-4C77-B246-4A9A4A1882F7}"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B514482-DE7B-4BDF-B908-8D7F7EE5CD1E}">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園地番号</a:t>
          </a:r>
          <a:r>
            <a:rPr kumimoji="1" lang="en-US" altLang="ja-JP" dirty="0" smtClean="0">
              <a:latin typeface="BIZ UDPゴシック" panose="020B0400000000000000" pitchFamily="50" charset="-128"/>
              <a:ea typeface="BIZ UDPゴシック" panose="020B0400000000000000" pitchFamily="50" charset="-128"/>
            </a:rPr>
            <a:t>2</a:t>
          </a:r>
        </a:p>
      </dgm:t>
    </dgm:pt>
    <dgm:pt modelId="{0D82F145-D591-4278-BF56-3D5F0BDC33FA}" type="parTrans" cxnId="{97ADAD40-7D26-4BEC-AED4-ACF7C52CBFA7}">
      <dgm:prSet/>
      <dgm:spPr/>
      <dgm:t>
        <a:bodyPr/>
        <a:lstStyle/>
        <a:p>
          <a:endParaRPr kumimoji="1" lang="ja-JP" altLang="en-US"/>
        </a:p>
      </dgm:t>
    </dgm:pt>
    <dgm:pt modelId="{8077F18C-2569-4E1E-9083-16CCECB54F07}" type="sibTrans" cxnId="{97ADAD40-7D26-4BEC-AED4-ACF7C52CBFA7}">
      <dgm:prSet/>
      <dgm:spPr/>
      <dgm:t>
        <a:bodyPr/>
        <a:lstStyle/>
        <a:p>
          <a:endParaRPr kumimoji="1" lang="ja-JP" altLang="en-US"/>
        </a:p>
      </dgm:t>
    </dgm:pt>
    <dgm:pt modelId="{7F9B8C65-40C7-42C7-8DC6-98B53889237F}" type="pres">
      <dgm:prSet presAssocID="{3DF9B058-DAEE-4C77-B246-4A9A4A1882F7}" presName="Name0" presStyleCnt="0">
        <dgm:presLayoutVars>
          <dgm:chMax val="7"/>
          <dgm:chPref val="7"/>
          <dgm:dir/>
        </dgm:presLayoutVars>
      </dgm:prSet>
      <dgm:spPr/>
      <dgm:t>
        <a:bodyPr/>
        <a:lstStyle/>
        <a:p>
          <a:endParaRPr kumimoji="1" lang="ja-JP" altLang="en-US"/>
        </a:p>
      </dgm:t>
    </dgm:pt>
    <dgm:pt modelId="{4633059B-FA52-473B-AD26-2F0AA67DC3C4}" type="pres">
      <dgm:prSet presAssocID="{8B514482-DE7B-4BDF-B908-8D7F7EE5CD1E}" presName="parTx1" presStyleLbl="node1" presStyleIdx="0" presStyleCnt="1"/>
      <dgm:spPr/>
      <dgm:t>
        <a:bodyPr/>
        <a:lstStyle/>
        <a:p>
          <a:endParaRPr kumimoji="1" lang="ja-JP" altLang="en-US"/>
        </a:p>
      </dgm:t>
    </dgm:pt>
    <dgm:pt modelId="{B202F01F-1661-41DC-A1E8-036FEED52C81}" type="pres">
      <dgm:prSet presAssocID="{8077F18C-2569-4E1E-9083-16CCECB54F07}" presName="picture1" presStyleCnt="0"/>
      <dgm:spPr/>
    </dgm:pt>
    <dgm:pt modelId="{74144062-F3EB-4B25-BE71-414F209A9007}" type="pres">
      <dgm:prSet presAssocID="{8077F18C-2569-4E1E-9083-16CCECB54F07}" presName="imageRepeatNode" presStyleLbl="fgImgPlace1" presStyleIdx="0" presStyleCnt="1" custScaleX="79021" custScaleY="68529"/>
      <dgm:spPr/>
      <dgm:t>
        <a:bodyPr/>
        <a:lstStyle/>
        <a:p>
          <a:endParaRPr kumimoji="1" lang="ja-JP" altLang="en-US"/>
        </a:p>
      </dgm:t>
    </dgm:pt>
  </dgm:ptLst>
  <dgm:cxnLst>
    <dgm:cxn modelId="{97ADAD40-7D26-4BEC-AED4-ACF7C52CBFA7}" srcId="{3DF9B058-DAEE-4C77-B246-4A9A4A1882F7}" destId="{8B514482-DE7B-4BDF-B908-8D7F7EE5CD1E}" srcOrd="0" destOrd="0" parTransId="{0D82F145-D591-4278-BF56-3D5F0BDC33FA}" sibTransId="{8077F18C-2569-4E1E-9083-16CCECB54F07}"/>
    <dgm:cxn modelId="{ED95A177-B9E7-4D35-9632-C1D82FF57034}" type="presOf" srcId="{8077F18C-2569-4E1E-9083-16CCECB54F07}" destId="{74144062-F3EB-4B25-BE71-414F209A9007}" srcOrd="0" destOrd="0" presId="urn:microsoft.com/office/officeart/2008/layout/AscendingPictureAccentProcess"/>
    <dgm:cxn modelId="{1CE01F23-BCBA-472C-99C0-1E00CE96CF5C}" type="presOf" srcId="{3DF9B058-DAEE-4C77-B246-4A9A4A1882F7}" destId="{7F9B8C65-40C7-42C7-8DC6-98B53889237F}" srcOrd="0" destOrd="0" presId="urn:microsoft.com/office/officeart/2008/layout/AscendingPictureAccentProcess"/>
    <dgm:cxn modelId="{99A93FD7-EDD2-44BD-B00F-6BC9CD919B9E}" type="presOf" srcId="{8B514482-DE7B-4BDF-B908-8D7F7EE5CD1E}" destId="{4633059B-FA52-473B-AD26-2F0AA67DC3C4}" srcOrd="0" destOrd="0" presId="urn:microsoft.com/office/officeart/2008/layout/AscendingPictureAccentProcess"/>
    <dgm:cxn modelId="{1CB9BBCB-1BFD-479B-A0E0-C9DC79DEF50E}" type="presParOf" srcId="{7F9B8C65-40C7-42C7-8DC6-98B53889237F}" destId="{4633059B-FA52-473B-AD26-2F0AA67DC3C4}" srcOrd="0" destOrd="0" presId="urn:microsoft.com/office/officeart/2008/layout/AscendingPictureAccentProcess"/>
    <dgm:cxn modelId="{07E82952-E85B-4E41-A5A3-6D922925D99D}" type="presParOf" srcId="{7F9B8C65-40C7-42C7-8DC6-98B53889237F}" destId="{B202F01F-1661-41DC-A1E8-036FEED52C81}" srcOrd="1" destOrd="0" presId="urn:microsoft.com/office/officeart/2008/layout/AscendingPictureAccentProcess"/>
    <dgm:cxn modelId="{E4F38449-8FA3-4D21-8BFB-74666040FB4A}" type="presParOf" srcId="{B202F01F-1661-41DC-A1E8-036FEED52C81}" destId="{74144062-F3EB-4B25-BE71-414F209A9007}"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9B058-DAEE-4C77-B246-4A9A4A1882F7}"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B514482-DE7B-4BDF-B908-8D7F7EE5CD1E}">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園地番号</a:t>
          </a:r>
          <a:r>
            <a:rPr kumimoji="1" lang="en-US" altLang="ja-JP" dirty="0" smtClean="0">
              <a:latin typeface="BIZ UDPゴシック" panose="020B0400000000000000" pitchFamily="50" charset="-128"/>
              <a:ea typeface="BIZ UDPゴシック" panose="020B0400000000000000" pitchFamily="50" charset="-128"/>
            </a:rPr>
            <a:t>3</a:t>
          </a:r>
        </a:p>
      </dgm:t>
    </dgm:pt>
    <dgm:pt modelId="{0D82F145-D591-4278-BF56-3D5F0BDC33FA}" type="parTrans" cxnId="{97ADAD40-7D26-4BEC-AED4-ACF7C52CBFA7}">
      <dgm:prSet/>
      <dgm:spPr/>
      <dgm:t>
        <a:bodyPr/>
        <a:lstStyle/>
        <a:p>
          <a:endParaRPr kumimoji="1" lang="ja-JP" altLang="en-US"/>
        </a:p>
      </dgm:t>
    </dgm:pt>
    <dgm:pt modelId="{8077F18C-2569-4E1E-9083-16CCECB54F07}" type="sibTrans" cxnId="{97ADAD40-7D26-4BEC-AED4-ACF7C52CBFA7}">
      <dgm:prSet/>
      <dgm:spPr/>
      <dgm:t>
        <a:bodyPr/>
        <a:lstStyle/>
        <a:p>
          <a:endParaRPr kumimoji="1" lang="ja-JP" altLang="en-US"/>
        </a:p>
      </dgm:t>
    </dgm:pt>
    <dgm:pt modelId="{7F9B8C65-40C7-42C7-8DC6-98B53889237F}" type="pres">
      <dgm:prSet presAssocID="{3DF9B058-DAEE-4C77-B246-4A9A4A1882F7}" presName="Name0" presStyleCnt="0">
        <dgm:presLayoutVars>
          <dgm:chMax val="7"/>
          <dgm:chPref val="7"/>
          <dgm:dir/>
        </dgm:presLayoutVars>
      </dgm:prSet>
      <dgm:spPr/>
      <dgm:t>
        <a:bodyPr/>
        <a:lstStyle/>
        <a:p>
          <a:endParaRPr kumimoji="1" lang="ja-JP" altLang="en-US"/>
        </a:p>
      </dgm:t>
    </dgm:pt>
    <dgm:pt modelId="{4633059B-FA52-473B-AD26-2F0AA67DC3C4}" type="pres">
      <dgm:prSet presAssocID="{8B514482-DE7B-4BDF-B908-8D7F7EE5CD1E}" presName="parTx1" presStyleLbl="node1" presStyleIdx="0" presStyleCnt="1" custLinFactNeighborX="3589" custLinFactNeighborY="-35151"/>
      <dgm:spPr/>
      <dgm:t>
        <a:bodyPr/>
        <a:lstStyle/>
        <a:p>
          <a:endParaRPr kumimoji="1" lang="ja-JP" altLang="en-US"/>
        </a:p>
      </dgm:t>
    </dgm:pt>
    <dgm:pt modelId="{B202F01F-1661-41DC-A1E8-036FEED52C81}" type="pres">
      <dgm:prSet presAssocID="{8077F18C-2569-4E1E-9083-16CCECB54F07}" presName="picture1" presStyleCnt="0"/>
      <dgm:spPr/>
    </dgm:pt>
    <dgm:pt modelId="{74144062-F3EB-4B25-BE71-414F209A9007}" type="pres">
      <dgm:prSet presAssocID="{8077F18C-2569-4E1E-9083-16CCECB54F07}" presName="imageRepeatNode" presStyleLbl="fgImgPlace1" presStyleIdx="0" presStyleCnt="1" custScaleX="79021" custScaleY="68529"/>
      <dgm:spPr/>
      <dgm:t>
        <a:bodyPr/>
        <a:lstStyle/>
        <a:p>
          <a:endParaRPr kumimoji="1" lang="ja-JP" altLang="en-US"/>
        </a:p>
      </dgm:t>
    </dgm:pt>
  </dgm:ptLst>
  <dgm:cxnLst>
    <dgm:cxn modelId="{97ADAD40-7D26-4BEC-AED4-ACF7C52CBFA7}" srcId="{3DF9B058-DAEE-4C77-B246-4A9A4A1882F7}" destId="{8B514482-DE7B-4BDF-B908-8D7F7EE5CD1E}" srcOrd="0" destOrd="0" parTransId="{0D82F145-D591-4278-BF56-3D5F0BDC33FA}" sibTransId="{8077F18C-2569-4E1E-9083-16CCECB54F07}"/>
    <dgm:cxn modelId="{ED95A177-B9E7-4D35-9632-C1D82FF57034}" type="presOf" srcId="{8077F18C-2569-4E1E-9083-16CCECB54F07}" destId="{74144062-F3EB-4B25-BE71-414F209A9007}" srcOrd="0" destOrd="0" presId="urn:microsoft.com/office/officeart/2008/layout/AscendingPictureAccentProcess"/>
    <dgm:cxn modelId="{1CE01F23-BCBA-472C-99C0-1E00CE96CF5C}" type="presOf" srcId="{3DF9B058-DAEE-4C77-B246-4A9A4A1882F7}" destId="{7F9B8C65-40C7-42C7-8DC6-98B53889237F}" srcOrd="0" destOrd="0" presId="urn:microsoft.com/office/officeart/2008/layout/AscendingPictureAccentProcess"/>
    <dgm:cxn modelId="{99A93FD7-EDD2-44BD-B00F-6BC9CD919B9E}" type="presOf" srcId="{8B514482-DE7B-4BDF-B908-8D7F7EE5CD1E}" destId="{4633059B-FA52-473B-AD26-2F0AA67DC3C4}" srcOrd="0" destOrd="0" presId="urn:microsoft.com/office/officeart/2008/layout/AscendingPictureAccentProcess"/>
    <dgm:cxn modelId="{1CB9BBCB-1BFD-479B-A0E0-C9DC79DEF50E}" type="presParOf" srcId="{7F9B8C65-40C7-42C7-8DC6-98B53889237F}" destId="{4633059B-FA52-473B-AD26-2F0AA67DC3C4}" srcOrd="0" destOrd="0" presId="urn:microsoft.com/office/officeart/2008/layout/AscendingPictureAccentProcess"/>
    <dgm:cxn modelId="{07E82952-E85B-4E41-A5A3-6D922925D99D}" type="presParOf" srcId="{7F9B8C65-40C7-42C7-8DC6-98B53889237F}" destId="{B202F01F-1661-41DC-A1E8-036FEED52C81}" srcOrd="1" destOrd="0" presId="urn:microsoft.com/office/officeart/2008/layout/AscendingPictureAccentProcess"/>
    <dgm:cxn modelId="{E4F38449-8FA3-4D21-8BFB-74666040FB4A}" type="presParOf" srcId="{B202F01F-1661-41DC-A1E8-036FEED52C81}" destId="{74144062-F3EB-4B25-BE71-414F209A9007}"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AEDEB-67C6-4248-B23C-A8A410C0B713}"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kumimoji="1" lang="ja-JP" altLang="en-US"/>
        </a:p>
      </dgm:t>
    </dgm:pt>
    <dgm:pt modelId="{B6643E4E-D40C-4659-BD7F-1CFD9813E2FA}">
      <dgm:prSet phldrT="[テキスト]" custT="1"/>
      <dgm:spPr/>
      <dgm:t>
        <a:bodyPr/>
        <a:lstStyle/>
        <a:p>
          <a:r>
            <a:rPr kumimoji="1" lang="ja-JP" altLang="en-US" sz="1400" dirty="0" smtClean="0">
              <a:latin typeface="BIZ UDPゴシック" panose="020B0400000000000000" pitchFamily="50" charset="-128"/>
              <a:ea typeface="BIZ UDPゴシック" panose="020B0400000000000000" pitchFamily="50" charset="-128"/>
            </a:rPr>
            <a:t>データ</a:t>
          </a:r>
          <a:endParaRPr kumimoji="1" lang="ja-JP" altLang="en-US" sz="1400" dirty="0">
            <a:latin typeface="BIZ UDPゴシック" panose="020B0400000000000000" pitchFamily="50" charset="-128"/>
            <a:ea typeface="BIZ UDPゴシック" panose="020B0400000000000000" pitchFamily="50" charset="-128"/>
          </a:endParaRPr>
        </a:p>
      </dgm:t>
    </dgm:pt>
    <dgm:pt modelId="{04517A48-29FA-426A-87B9-0850A9145ADA}" type="parTrans" cxnId="{DF7A09BE-95FA-4282-8544-B67A66FB96D4}">
      <dgm:prSet/>
      <dgm:spPr/>
      <dgm:t>
        <a:bodyPr/>
        <a:lstStyle/>
        <a:p>
          <a:endParaRPr kumimoji="1" lang="ja-JP" altLang="en-US"/>
        </a:p>
      </dgm:t>
    </dgm:pt>
    <dgm:pt modelId="{89BA2073-DCEB-45DD-994B-73A6E72648E4}" type="sibTrans" cxnId="{DF7A09BE-95FA-4282-8544-B67A66FB96D4}">
      <dgm:prSet/>
      <dgm:spPr/>
      <dgm:t>
        <a:bodyPr/>
        <a:lstStyle/>
        <a:p>
          <a:endParaRPr kumimoji="1" lang="ja-JP" altLang="en-US"/>
        </a:p>
      </dgm:t>
    </dgm:pt>
    <dgm:pt modelId="{51E7823D-5FEE-4855-BFF6-890500520ECE}">
      <dgm:prSet phldrT="[テキスト]" custT="1"/>
      <dgm:spPr/>
      <dgm:t>
        <a:bodyPr/>
        <a:lstStyle/>
        <a:p>
          <a:r>
            <a:rPr kumimoji="1" lang="ja-JP" altLang="en-US" sz="1400" dirty="0" smtClean="0">
              <a:latin typeface="BIZ UDPゴシック" panose="020B0400000000000000" pitchFamily="50" charset="-128"/>
              <a:ea typeface="BIZ UDPゴシック" panose="020B0400000000000000" pitchFamily="50" charset="-128"/>
            </a:rPr>
            <a:t>データ</a:t>
          </a:r>
          <a:endParaRPr kumimoji="1" lang="ja-JP" altLang="en-US" sz="1400" dirty="0">
            <a:latin typeface="BIZ UDPゴシック" panose="020B0400000000000000" pitchFamily="50" charset="-128"/>
            <a:ea typeface="BIZ UDPゴシック" panose="020B0400000000000000" pitchFamily="50" charset="-128"/>
          </a:endParaRPr>
        </a:p>
      </dgm:t>
    </dgm:pt>
    <dgm:pt modelId="{D55168DF-28E8-4A61-9A0A-05DB8DCBD5D3}" type="parTrans" cxnId="{307EF906-A373-43E6-8FB7-34FBF6EC51B7}">
      <dgm:prSet/>
      <dgm:spPr/>
      <dgm:t>
        <a:bodyPr/>
        <a:lstStyle/>
        <a:p>
          <a:endParaRPr kumimoji="1" lang="ja-JP" altLang="en-US"/>
        </a:p>
      </dgm:t>
    </dgm:pt>
    <dgm:pt modelId="{7FF7CC43-B277-4ABD-8597-9BD494613B79}" type="sibTrans" cxnId="{307EF906-A373-43E6-8FB7-34FBF6EC51B7}">
      <dgm:prSet/>
      <dgm:spPr/>
      <dgm:t>
        <a:bodyPr/>
        <a:lstStyle/>
        <a:p>
          <a:endParaRPr kumimoji="1" lang="ja-JP" altLang="en-US"/>
        </a:p>
      </dgm:t>
    </dgm:pt>
    <dgm:pt modelId="{8F549663-8E68-43B4-8D61-A606F64FF918}">
      <dgm:prSet phldrT="[テキスト]" custT="1"/>
      <dgm:spPr/>
      <dgm:t>
        <a:bodyPr/>
        <a:lstStyle/>
        <a:p>
          <a:r>
            <a:rPr kumimoji="1" lang="ja-JP" altLang="en-US" sz="1400" dirty="0" smtClean="0">
              <a:latin typeface="BIZ UDPゴシック" panose="020B0400000000000000" pitchFamily="50" charset="-128"/>
              <a:ea typeface="BIZ UDPゴシック" panose="020B0400000000000000" pitchFamily="50" charset="-128"/>
            </a:rPr>
            <a:t>データ</a:t>
          </a:r>
          <a:endParaRPr kumimoji="1" lang="ja-JP" altLang="en-US" sz="1400" dirty="0">
            <a:latin typeface="BIZ UDPゴシック" panose="020B0400000000000000" pitchFamily="50" charset="-128"/>
            <a:ea typeface="BIZ UDPゴシック" panose="020B0400000000000000" pitchFamily="50" charset="-128"/>
          </a:endParaRPr>
        </a:p>
      </dgm:t>
    </dgm:pt>
    <dgm:pt modelId="{9DDEFDE6-BF91-4B2E-88F9-EC4C50047B2E}" type="parTrans" cxnId="{55957F99-0AFC-4A6F-B458-A9C6A67118FB}">
      <dgm:prSet/>
      <dgm:spPr/>
      <dgm:t>
        <a:bodyPr/>
        <a:lstStyle/>
        <a:p>
          <a:endParaRPr kumimoji="1" lang="ja-JP" altLang="en-US"/>
        </a:p>
      </dgm:t>
    </dgm:pt>
    <dgm:pt modelId="{0D847DE1-341A-4987-9BA9-7044AF2728FA}" type="sibTrans" cxnId="{55957F99-0AFC-4A6F-B458-A9C6A67118FB}">
      <dgm:prSet/>
      <dgm:spPr/>
      <dgm:t>
        <a:bodyPr/>
        <a:lstStyle/>
        <a:p>
          <a:endParaRPr kumimoji="1" lang="ja-JP" altLang="en-US"/>
        </a:p>
      </dgm:t>
    </dgm:pt>
    <dgm:pt modelId="{4B475E9D-CD0F-472A-B9DF-ACE4E83B1A63}">
      <dgm:prSet phldrT="[テキスト]"/>
      <dgm:spPr/>
      <dgm:t>
        <a:bodyPr/>
        <a:lstStyle/>
        <a:p>
          <a:endParaRPr kumimoji="1" lang="ja-JP" altLang="en-US" dirty="0">
            <a:latin typeface="BIZ UDPゴシック" panose="020B0400000000000000" pitchFamily="50" charset="-128"/>
            <a:ea typeface="BIZ UDPゴシック" panose="020B0400000000000000" pitchFamily="50" charset="-128"/>
          </a:endParaRPr>
        </a:p>
      </dgm:t>
    </dgm:pt>
    <dgm:pt modelId="{56C802BC-4C14-430E-BDF3-DE41C63AD93B}" type="parTrans" cxnId="{E949E63D-CA26-4A6A-B0FF-2BECF9FB5364}">
      <dgm:prSet/>
      <dgm:spPr/>
      <dgm:t>
        <a:bodyPr/>
        <a:lstStyle/>
        <a:p>
          <a:endParaRPr kumimoji="1" lang="ja-JP" altLang="en-US"/>
        </a:p>
      </dgm:t>
    </dgm:pt>
    <dgm:pt modelId="{499A3B30-A59D-450E-8B82-7397742DD8FE}" type="sibTrans" cxnId="{E949E63D-CA26-4A6A-B0FF-2BECF9FB5364}">
      <dgm:prSet/>
      <dgm:spPr/>
      <dgm:t>
        <a:bodyPr/>
        <a:lstStyle/>
        <a:p>
          <a:endParaRPr kumimoji="1" lang="ja-JP" altLang="en-US"/>
        </a:p>
      </dgm:t>
    </dgm:pt>
    <dgm:pt modelId="{9EBA5FD1-DEF5-4346-81D3-D78227BFA7DF}" type="pres">
      <dgm:prSet presAssocID="{EEAAEDEB-67C6-4248-B23C-A8A410C0B713}" presName="Name0" presStyleCnt="0">
        <dgm:presLayoutVars>
          <dgm:chMax val="4"/>
          <dgm:resizeHandles val="exact"/>
        </dgm:presLayoutVars>
      </dgm:prSet>
      <dgm:spPr/>
      <dgm:t>
        <a:bodyPr/>
        <a:lstStyle/>
        <a:p>
          <a:endParaRPr kumimoji="1" lang="ja-JP" altLang="en-US"/>
        </a:p>
      </dgm:t>
    </dgm:pt>
    <dgm:pt modelId="{95678162-BE17-43FE-862D-B543E5D5CC12}" type="pres">
      <dgm:prSet presAssocID="{EEAAEDEB-67C6-4248-B23C-A8A410C0B713}" presName="ellipse" presStyleLbl="trBgShp" presStyleIdx="0" presStyleCnt="1"/>
      <dgm:spPr/>
      <dgm:t>
        <a:bodyPr/>
        <a:lstStyle/>
        <a:p>
          <a:endParaRPr kumimoji="1" lang="ja-JP" altLang="en-US"/>
        </a:p>
      </dgm:t>
    </dgm:pt>
    <dgm:pt modelId="{FB38ACF8-D8AA-4B4C-8F0D-9E78E917D47C}" type="pres">
      <dgm:prSet presAssocID="{EEAAEDEB-67C6-4248-B23C-A8A410C0B713}" presName="arrow1" presStyleLbl="fgShp" presStyleIdx="0" presStyleCnt="1" custLinFactNeighborX="0" custLinFactNeighborY="48307"/>
      <dgm:spPr/>
      <dgm:t>
        <a:bodyPr/>
        <a:lstStyle/>
        <a:p>
          <a:endParaRPr kumimoji="1" lang="ja-JP" altLang="en-US"/>
        </a:p>
      </dgm:t>
    </dgm:pt>
    <dgm:pt modelId="{F5FA8C3A-420D-4033-AA2B-76D534879A8B}" type="pres">
      <dgm:prSet presAssocID="{EEAAEDEB-67C6-4248-B23C-A8A410C0B713}" presName="rectangle" presStyleLbl="revTx" presStyleIdx="0" presStyleCnt="1" custScaleX="89928" custScaleY="71333" custLinFactNeighborX="-277" custLinFactNeighborY="51916">
        <dgm:presLayoutVars>
          <dgm:bulletEnabled val="1"/>
        </dgm:presLayoutVars>
      </dgm:prSet>
      <dgm:spPr/>
      <dgm:t>
        <a:bodyPr/>
        <a:lstStyle/>
        <a:p>
          <a:endParaRPr kumimoji="1" lang="ja-JP" altLang="en-US"/>
        </a:p>
      </dgm:t>
    </dgm:pt>
    <dgm:pt modelId="{3B373CAD-F6AF-466D-931F-A9562EC354C2}" type="pres">
      <dgm:prSet presAssocID="{51E7823D-5FEE-4855-BFF6-890500520ECE}" presName="item1" presStyleLbl="node1" presStyleIdx="0" presStyleCnt="3">
        <dgm:presLayoutVars>
          <dgm:bulletEnabled val="1"/>
        </dgm:presLayoutVars>
      </dgm:prSet>
      <dgm:spPr/>
      <dgm:t>
        <a:bodyPr/>
        <a:lstStyle/>
        <a:p>
          <a:endParaRPr kumimoji="1" lang="ja-JP" altLang="en-US"/>
        </a:p>
      </dgm:t>
    </dgm:pt>
    <dgm:pt modelId="{D42C8279-372E-471E-8ACC-37E95B560A63}" type="pres">
      <dgm:prSet presAssocID="{8F549663-8E68-43B4-8D61-A606F64FF918}" presName="item2" presStyleLbl="node1" presStyleIdx="1" presStyleCnt="3">
        <dgm:presLayoutVars>
          <dgm:bulletEnabled val="1"/>
        </dgm:presLayoutVars>
      </dgm:prSet>
      <dgm:spPr/>
      <dgm:t>
        <a:bodyPr/>
        <a:lstStyle/>
        <a:p>
          <a:endParaRPr kumimoji="1" lang="ja-JP" altLang="en-US"/>
        </a:p>
      </dgm:t>
    </dgm:pt>
    <dgm:pt modelId="{A3099E2F-1D56-45E8-B22C-40AF5C8470E4}" type="pres">
      <dgm:prSet presAssocID="{4B475E9D-CD0F-472A-B9DF-ACE4E83B1A63}" presName="item3" presStyleLbl="node1" presStyleIdx="2" presStyleCnt="3" custLinFactNeighborY="-3073">
        <dgm:presLayoutVars>
          <dgm:bulletEnabled val="1"/>
        </dgm:presLayoutVars>
      </dgm:prSet>
      <dgm:spPr/>
      <dgm:t>
        <a:bodyPr/>
        <a:lstStyle/>
        <a:p>
          <a:endParaRPr kumimoji="1" lang="ja-JP" altLang="en-US"/>
        </a:p>
      </dgm:t>
    </dgm:pt>
    <dgm:pt modelId="{8048DB80-BE05-4698-8589-139E7A378545}" type="pres">
      <dgm:prSet presAssocID="{EEAAEDEB-67C6-4248-B23C-A8A410C0B713}" presName="funnel" presStyleLbl="trAlignAcc1" presStyleIdx="0" presStyleCnt="1" custLinFactNeighborX="-632" custLinFactNeighborY="1384"/>
      <dgm:spPr/>
      <dgm:t>
        <a:bodyPr/>
        <a:lstStyle/>
        <a:p>
          <a:endParaRPr kumimoji="1" lang="ja-JP" altLang="en-US"/>
        </a:p>
      </dgm:t>
    </dgm:pt>
  </dgm:ptLst>
  <dgm:cxnLst>
    <dgm:cxn modelId="{307EF906-A373-43E6-8FB7-34FBF6EC51B7}" srcId="{EEAAEDEB-67C6-4248-B23C-A8A410C0B713}" destId="{51E7823D-5FEE-4855-BFF6-890500520ECE}" srcOrd="1" destOrd="0" parTransId="{D55168DF-28E8-4A61-9A0A-05DB8DCBD5D3}" sibTransId="{7FF7CC43-B277-4ABD-8597-9BD494613B79}"/>
    <dgm:cxn modelId="{E949E63D-CA26-4A6A-B0FF-2BECF9FB5364}" srcId="{EEAAEDEB-67C6-4248-B23C-A8A410C0B713}" destId="{4B475E9D-CD0F-472A-B9DF-ACE4E83B1A63}" srcOrd="3" destOrd="0" parTransId="{56C802BC-4C14-430E-BDF3-DE41C63AD93B}" sibTransId="{499A3B30-A59D-450E-8B82-7397742DD8FE}"/>
    <dgm:cxn modelId="{1DCA9822-BBA4-4BE1-860B-92328ACAF09B}" type="presOf" srcId="{B6643E4E-D40C-4659-BD7F-1CFD9813E2FA}" destId="{A3099E2F-1D56-45E8-B22C-40AF5C8470E4}" srcOrd="0" destOrd="0" presId="urn:microsoft.com/office/officeart/2005/8/layout/funnel1"/>
    <dgm:cxn modelId="{8CD2B3FA-3156-45D8-8A57-69E83E9C37B4}" type="presOf" srcId="{EEAAEDEB-67C6-4248-B23C-A8A410C0B713}" destId="{9EBA5FD1-DEF5-4346-81D3-D78227BFA7DF}" srcOrd="0" destOrd="0" presId="urn:microsoft.com/office/officeart/2005/8/layout/funnel1"/>
    <dgm:cxn modelId="{55957F99-0AFC-4A6F-B458-A9C6A67118FB}" srcId="{EEAAEDEB-67C6-4248-B23C-A8A410C0B713}" destId="{8F549663-8E68-43B4-8D61-A606F64FF918}" srcOrd="2" destOrd="0" parTransId="{9DDEFDE6-BF91-4B2E-88F9-EC4C50047B2E}" sibTransId="{0D847DE1-341A-4987-9BA9-7044AF2728FA}"/>
    <dgm:cxn modelId="{BC44469A-8577-498F-9142-F4748FC6399C}" type="presOf" srcId="{51E7823D-5FEE-4855-BFF6-890500520ECE}" destId="{D42C8279-372E-471E-8ACC-37E95B560A63}" srcOrd="0" destOrd="0" presId="urn:microsoft.com/office/officeart/2005/8/layout/funnel1"/>
    <dgm:cxn modelId="{9B991C4A-A55F-4C9D-B52C-5632A3038950}" type="presOf" srcId="{8F549663-8E68-43B4-8D61-A606F64FF918}" destId="{3B373CAD-F6AF-466D-931F-A9562EC354C2}" srcOrd="0" destOrd="0" presId="urn:microsoft.com/office/officeart/2005/8/layout/funnel1"/>
    <dgm:cxn modelId="{66B26D16-543F-458C-A7D7-D6DCAD461FB6}" type="presOf" srcId="{4B475E9D-CD0F-472A-B9DF-ACE4E83B1A63}" destId="{F5FA8C3A-420D-4033-AA2B-76D534879A8B}" srcOrd="0" destOrd="0" presId="urn:microsoft.com/office/officeart/2005/8/layout/funnel1"/>
    <dgm:cxn modelId="{DF7A09BE-95FA-4282-8544-B67A66FB96D4}" srcId="{EEAAEDEB-67C6-4248-B23C-A8A410C0B713}" destId="{B6643E4E-D40C-4659-BD7F-1CFD9813E2FA}" srcOrd="0" destOrd="0" parTransId="{04517A48-29FA-426A-87B9-0850A9145ADA}" sibTransId="{89BA2073-DCEB-45DD-994B-73A6E72648E4}"/>
    <dgm:cxn modelId="{289A0064-2D3A-4E0C-9BB5-2EC9CBE9B079}" type="presParOf" srcId="{9EBA5FD1-DEF5-4346-81D3-D78227BFA7DF}" destId="{95678162-BE17-43FE-862D-B543E5D5CC12}" srcOrd="0" destOrd="0" presId="urn:microsoft.com/office/officeart/2005/8/layout/funnel1"/>
    <dgm:cxn modelId="{B30ABA98-676A-4C6D-8B66-CCAE0A1A074F}" type="presParOf" srcId="{9EBA5FD1-DEF5-4346-81D3-D78227BFA7DF}" destId="{FB38ACF8-D8AA-4B4C-8F0D-9E78E917D47C}" srcOrd="1" destOrd="0" presId="urn:microsoft.com/office/officeart/2005/8/layout/funnel1"/>
    <dgm:cxn modelId="{0ECC0904-B899-42D9-82B2-BB5D76034627}" type="presParOf" srcId="{9EBA5FD1-DEF5-4346-81D3-D78227BFA7DF}" destId="{F5FA8C3A-420D-4033-AA2B-76D534879A8B}" srcOrd="2" destOrd="0" presId="urn:microsoft.com/office/officeart/2005/8/layout/funnel1"/>
    <dgm:cxn modelId="{CB024779-28E5-4640-9528-7881ED563521}" type="presParOf" srcId="{9EBA5FD1-DEF5-4346-81D3-D78227BFA7DF}" destId="{3B373CAD-F6AF-466D-931F-A9562EC354C2}" srcOrd="3" destOrd="0" presId="urn:microsoft.com/office/officeart/2005/8/layout/funnel1"/>
    <dgm:cxn modelId="{8DD28D79-EA13-47D3-A3C6-4BF31C9479F7}" type="presParOf" srcId="{9EBA5FD1-DEF5-4346-81D3-D78227BFA7DF}" destId="{D42C8279-372E-471E-8ACC-37E95B560A63}" srcOrd="4" destOrd="0" presId="urn:microsoft.com/office/officeart/2005/8/layout/funnel1"/>
    <dgm:cxn modelId="{575C829C-53EE-4294-ABA4-3A2B2401ED50}" type="presParOf" srcId="{9EBA5FD1-DEF5-4346-81D3-D78227BFA7DF}" destId="{A3099E2F-1D56-45E8-B22C-40AF5C8470E4}" srcOrd="5" destOrd="0" presId="urn:microsoft.com/office/officeart/2005/8/layout/funnel1"/>
    <dgm:cxn modelId="{543BE0CC-353D-47E9-AB76-DDD3C3C6E158}" type="presParOf" srcId="{9EBA5FD1-DEF5-4346-81D3-D78227BFA7DF}" destId="{8048DB80-BE05-4698-8589-139E7A378545}"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DB026-72A4-4FCD-AB0F-1D51BC212136}" type="doc">
      <dgm:prSet loTypeId="urn:microsoft.com/office/officeart/2005/8/layout/vList4" loCatId="picture" qsTypeId="urn:microsoft.com/office/officeart/2005/8/quickstyle/3d3" qsCatId="3D" csTypeId="urn:microsoft.com/office/officeart/2005/8/colors/accent1_2" csCatId="accent1" phldr="1"/>
      <dgm:spPr/>
      <dgm:t>
        <a:bodyPr/>
        <a:lstStyle/>
        <a:p>
          <a:endParaRPr kumimoji="1" lang="ja-JP" altLang="en-US"/>
        </a:p>
      </dgm:t>
    </dgm:pt>
    <dgm:pt modelId="{F0AB959B-DBA8-4DED-B4F6-15CD700F0EA0}">
      <dgm:prSet phldrT="[テキスト]" custT="1"/>
      <dgm:spPr/>
      <dgm:t>
        <a:bodyPr/>
        <a:lstStyle/>
        <a:p>
          <a:r>
            <a:rPr kumimoji="1" lang="ja-JP" altLang="en-US" sz="1200" dirty="0" smtClean="0"/>
            <a:t>　参考様式</a:t>
          </a:r>
          <a:r>
            <a:rPr kumimoji="1" lang="en-US" altLang="ja-JP" sz="1200" dirty="0" smtClean="0"/>
            <a:t>1</a:t>
          </a:r>
          <a:r>
            <a:rPr kumimoji="1" lang="ja-JP" altLang="en-US" sz="1200" dirty="0" smtClean="0"/>
            <a:t>号、特認事業整備計画書、品目集計表等</a:t>
          </a:r>
          <a:endParaRPr kumimoji="1" lang="ja-JP" altLang="en-US" sz="1200" dirty="0"/>
        </a:p>
      </dgm:t>
    </dgm:pt>
    <dgm:pt modelId="{E48EAD13-3C75-42DE-B797-E9A37B1869DC}" type="parTrans" cxnId="{F625E9B7-0980-4C5A-A36A-70BD7226FBCC}">
      <dgm:prSet/>
      <dgm:spPr/>
      <dgm:t>
        <a:bodyPr/>
        <a:lstStyle/>
        <a:p>
          <a:endParaRPr kumimoji="1" lang="ja-JP" altLang="en-US"/>
        </a:p>
      </dgm:t>
    </dgm:pt>
    <dgm:pt modelId="{8D10A67E-8B82-4C57-A0AD-7F1C748250D5}" type="sibTrans" cxnId="{F625E9B7-0980-4C5A-A36A-70BD7226FBCC}">
      <dgm:prSet/>
      <dgm:spPr/>
      <dgm:t>
        <a:bodyPr/>
        <a:lstStyle/>
        <a:p>
          <a:endParaRPr kumimoji="1" lang="ja-JP" altLang="en-US"/>
        </a:p>
      </dgm:t>
    </dgm:pt>
    <dgm:pt modelId="{6A41176A-D1B0-4DA8-841D-20371BF4ECBC}" type="pres">
      <dgm:prSet presAssocID="{81FDB026-72A4-4FCD-AB0F-1D51BC212136}" presName="linear" presStyleCnt="0">
        <dgm:presLayoutVars>
          <dgm:dir/>
          <dgm:resizeHandles val="exact"/>
        </dgm:presLayoutVars>
      </dgm:prSet>
      <dgm:spPr/>
      <dgm:t>
        <a:bodyPr/>
        <a:lstStyle/>
        <a:p>
          <a:endParaRPr kumimoji="1" lang="ja-JP" altLang="en-US"/>
        </a:p>
      </dgm:t>
    </dgm:pt>
    <dgm:pt modelId="{B73B26C0-E273-42E5-82D5-BA80D1340813}" type="pres">
      <dgm:prSet presAssocID="{F0AB959B-DBA8-4DED-B4F6-15CD700F0EA0}" presName="comp" presStyleCnt="0"/>
      <dgm:spPr/>
    </dgm:pt>
    <dgm:pt modelId="{C7A5ACF6-A9AF-45A6-AE44-192161FC6D78}" type="pres">
      <dgm:prSet presAssocID="{F0AB959B-DBA8-4DED-B4F6-15CD700F0EA0}" presName="box" presStyleLbl="node1" presStyleIdx="0" presStyleCnt="1" custLinFactY="-71350" custLinFactNeighborX="-765" custLinFactNeighborY="-100000"/>
      <dgm:spPr/>
      <dgm:t>
        <a:bodyPr/>
        <a:lstStyle/>
        <a:p>
          <a:endParaRPr kumimoji="1" lang="ja-JP" altLang="en-US"/>
        </a:p>
      </dgm:t>
    </dgm:pt>
    <dgm:pt modelId="{EE8E1D03-895D-473B-8D6D-3B56A9BA8311}" type="pres">
      <dgm:prSet presAssocID="{F0AB959B-DBA8-4DED-B4F6-15CD700F0EA0}" presName="img" presStyleLbl="fgImgPlace1" presStyleIdx="0" presStyleCnt="1"/>
      <dgm:spPr>
        <a:blipFill rotWithShape="1">
          <a:blip xmlns:r="http://schemas.openxmlformats.org/officeDocument/2006/relationships" r:embed="rId1"/>
          <a:stretch>
            <a:fillRect/>
          </a:stretch>
        </a:blipFill>
      </dgm:spPr>
    </dgm:pt>
    <dgm:pt modelId="{73BA4FCF-9F05-4DC1-B67F-01D695C0F37B}" type="pres">
      <dgm:prSet presAssocID="{F0AB959B-DBA8-4DED-B4F6-15CD700F0EA0}" presName="text" presStyleLbl="node1" presStyleIdx="0" presStyleCnt="1">
        <dgm:presLayoutVars>
          <dgm:bulletEnabled val="1"/>
        </dgm:presLayoutVars>
      </dgm:prSet>
      <dgm:spPr/>
      <dgm:t>
        <a:bodyPr/>
        <a:lstStyle/>
        <a:p>
          <a:endParaRPr kumimoji="1" lang="ja-JP" altLang="en-US"/>
        </a:p>
      </dgm:t>
    </dgm:pt>
  </dgm:ptLst>
  <dgm:cxnLst>
    <dgm:cxn modelId="{F625E9B7-0980-4C5A-A36A-70BD7226FBCC}" srcId="{81FDB026-72A4-4FCD-AB0F-1D51BC212136}" destId="{F0AB959B-DBA8-4DED-B4F6-15CD700F0EA0}" srcOrd="0" destOrd="0" parTransId="{E48EAD13-3C75-42DE-B797-E9A37B1869DC}" sibTransId="{8D10A67E-8B82-4C57-A0AD-7F1C748250D5}"/>
    <dgm:cxn modelId="{B9433345-4E22-4D7F-9362-221C59F27C7B}" type="presOf" srcId="{F0AB959B-DBA8-4DED-B4F6-15CD700F0EA0}" destId="{73BA4FCF-9F05-4DC1-B67F-01D695C0F37B}" srcOrd="1" destOrd="0" presId="urn:microsoft.com/office/officeart/2005/8/layout/vList4"/>
    <dgm:cxn modelId="{246B96BF-F0F3-4FE1-B69E-C0301F9F705D}" type="presOf" srcId="{F0AB959B-DBA8-4DED-B4F6-15CD700F0EA0}" destId="{C7A5ACF6-A9AF-45A6-AE44-192161FC6D78}" srcOrd="0" destOrd="0" presId="urn:microsoft.com/office/officeart/2005/8/layout/vList4"/>
    <dgm:cxn modelId="{D7D72787-4D56-4A41-83D0-5A9EABD33D29}" type="presOf" srcId="{81FDB026-72A4-4FCD-AB0F-1D51BC212136}" destId="{6A41176A-D1B0-4DA8-841D-20371BF4ECBC}" srcOrd="0" destOrd="0" presId="urn:microsoft.com/office/officeart/2005/8/layout/vList4"/>
    <dgm:cxn modelId="{9735EAEC-48C7-4DEF-97C9-3D3DFFCEA6DF}" type="presParOf" srcId="{6A41176A-D1B0-4DA8-841D-20371BF4ECBC}" destId="{B73B26C0-E273-42E5-82D5-BA80D1340813}" srcOrd="0" destOrd="0" presId="urn:microsoft.com/office/officeart/2005/8/layout/vList4"/>
    <dgm:cxn modelId="{0F3C0613-A619-4133-8366-8D354C57A939}" type="presParOf" srcId="{B73B26C0-E273-42E5-82D5-BA80D1340813}" destId="{C7A5ACF6-A9AF-45A6-AE44-192161FC6D78}" srcOrd="0" destOrd="0" presId="urn:microsoft.com/office/officeart/2005/8/layout/vList4"/>
    <dgm:cxn modelId="{126FF82A-5AB7-4D3E-A357-ABF460DC8E2E}" type="presParOf" srcId="{B73B26C0-E273-42E5-82D5-BA80D1340813}" destId="{EE8E1D03-895D-473B-8D6D-3B56A9BA8311}" srcOrd="1" destOrd="0" presId="urn:microsoft.com/office/officeart/2005/8/layout/vList4"/>
    <dgm:cxn modelId="{FF12D4F7-BAAE-49D9-83E1-FD9E4BE6C7DE}" type="presParOf" srcId="{B73B26C0-E273-42E5-82D5-BA80D1340813}" destId="{73BA4FCF-9F05-4DC1-B67F-01D695C0F37B}" srcOrd="2" destOrd="0" presId="urn:microsoft.com/office/officeart/2005/8/layout/vList4"/>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FDB026-72A4-4FCD-AB0F-1D51BC212136}" type="doc">
      <dgm:prSet loTypeId="urn:microsoft.com/office/officeart/2005/8/layout/vList4" loCatId="picture" qsTypeId="urn:microsoft.com/office/officeart/2005/8/quickstyle/3d3" qsCatId="3D" csTypeId="urn:microsoft.com/office/officeart/2005/8/colors/accent1_2" csCatId="accent1" phldr="1"/>
      <dgm:spPr/>
      <dgm:t>
        <a:bodyPr/>
        <a:lstStyle/>
        <a:p>
          <a:endParaRPr kumimoji="1" lang="ja-JP" altLang="en-US"/>
        </a:p>
      </dgm:t>
    </dgm:pt>
    <dgm:pt modelId="{F0AB959B-DBA8-4DED-B4F6-15CD700F0EA0}">
      <dgm:prSet phldrT="[テキスト]" custT="1"/>
      <dgm:spPr/>
      <dgm:t>
        <a:bodyPr/>
        <a:lstStyle/>
        <a:p>
          <a:r>
            <a:rPr kumimoji="1" lang="ja-JP" altLang="en-US" sz="1200" dirty="0" smtClean="0"/>
            <a:t>　支援対象者　から　産地協議会への文書</a:t>
          </a:r>
          <a:endParaRPr kumimoji="1" lang="ja-JP" altLang="en-US" sz="1200" dirty="0"/>
        </a:p>
      </dgm:t>
    </dgm:pt>
    <dgm:pt modelId="{E48EAD13-3C75-42DE-B797-E9A37B1869DC}" type="parTrans" cxnId="{F625E9B7-0980-4C5A-A36A-70BD7226FBCC}">
      <dgm:prSet/>
      <dgm:spPr/>
      <dgm:t>
        <a:bodyPr/>
        <a:lstStyle/>
        <a:p>
          <a:endParaRPr kumimoji="1" lang="ja-JP" altLang="en-US"/>
        </a:p>
      </dgm:t>
    </dgm:pt>
    <dgm:pt modelId="{8D10A67E-8B82-4C57-A0AD-7F1C748250D5}" type="sibTrans" cxnId="{F625E9B7-0980-4C5A-A36A-70BD7226FBCC}">
      <dgm:prSet/>
      <dgm:spPr/>
      <dgm:t>
        <a:bodyPr/>
        <a:lstStyle/>
        <a:p>
          <a:endParaRPr kumimoji="1" lang="ja-JP" altLang="en-US"/>
        </a:p>
      </dgm:t>
    </dgm:pt>
    <dgm:pt modelId="{6A41176A-D1B0-4DA8-841D-20371BF4ECBC}" type="pres">
      <dgm:prSet presAssocID="{81FDB026-72A4-4FCD-AB0F-1D51BC212136}" presName="linear" presStyleCnt="0">
        <dgm:presLayoutVars>
          <dgm:dir/>
          <dgm:resizeHandles val="exact"/>
        </dgm:presLayoutVars>
      </dgm:prSet>
      <dgm:spPr/>
      <dgm:t>
        <a:bodyPr/>
        <a:lstStyle/>
        <a:p>
          <a:endParaRPr kumimoji="1" lang="ja-JP" altLang="en-US"/>
        </a:p>
      </dgm:t>
    </dgm:pt>
    <dgm:pt modelId="{B73B26C0-E273-42E5-82D5-BA80D1340813}" type="pres">
      <dgm:prSet presAssocID="{F0AB959B-DBA8-4DED-B4F6-15CD700F0EA0}" presName="comp" presStyleCnt="0"/>
      <dgm:spPr/>
    </dgm:pt>
    <dgm:pt modelId="{C7A5ACF6-A9AF-45A6-AE44-192161FC6D78}" type="pres">
      <dgm:prSet presAssocID="{F0AB959B-DBA8-4DED-B4F6-15CD700F0EA0}" presName="box" presStyleLbl="node1" presStyleIdx="0" presStyleCnt="1" custLinFactY="-71350" custLinFactNeighborX="-765" custLinFactNeighborY="-100000"/>
      <dgm:spPr/>
      <dgm:t>
        <a:bodyPr/>
        <a:lstStyle/>
        <a:p>
          <a:endParaRPr kumimoji="1" lang="ja-JP" altLang="en-US"/>
        </a:p>
      </dgm:t>
    </dgm:pt>
    <dgm:pt modelId="{EE8E1D03-895D-473B-8D6D-3B56A9BA8311}" type="pres">
      <dgm:prSet presAssocID="{F0AB959B-DBA8-4DED-B4F6-15CD700F0EA0}" presName="img" presStyleLbl="fgImgPlace1" presStyleIdx="0" presStyleCnt="1"/>
      <dgm:spPr>
        <a:blipFill rotWithShape="1">
          <a:blip xmlns:r="http://schemas.openxmlformats.org/officeDocument/2006/relationships" r:embed="rId1"/>
          <a:stretch>
            <a:fillRect/>
          </a:stretch>
        </a:blipFill>
      </dgm:spPr>
    </dgm:pt>
    <dgm:pt modelId="{73BA4FCF-9F05-4DC1-B67F-01D695C0F37B}" type="pres">
      <dgm:prSet presAssocID="{F0AB959B-DBA8-4DED-B4F6-15CD700F0EA0}" presName="text" presStyleLbl="node1" presStyleIdx="0" presStyleCnt="1">
        <dgm:presLayoutVars>
          <dgm:bulletEnabled val="1"/>
        </dgm:presLayoutVars>
      </dgm:prSet>
      <dgm:spPr/>
      <dgm:t>
        <a:bodyPr/>
        <a:lstStyle/>
        <a:p>
          <a:endParaRPr kumimoji="1" lang="ja-JP" altLang="en-US"/>
        </a:p>
      </dgm:t>
    </dgm:pt>
  </dgm:ptLst>
  <dgm:cxnLst>
    <dgm:cxn modelId="{F625E9B7-0980-4C5A-A36A-70BD7226FBCC}" srcId="{81FDB026-72A4-4FCD-AB0F-1D51BC212136}" destId="{F0AB959B-DBA8-4DED-B4F6-15CD700F0EA0}" srcOrd="0" destOrd="0" parTransId="{E48EAD13-3C75-42DE-B797-E9A37B1869DC}" sibTransId="{8D10A67E-8B82-4C57-A0AD-7F1C748250D5}"/>
    <dgm:cxn modelId="{B9433345-4E22-4D7F-9362-221C59F27C7B}" type="presOf" srcId="{F0AB959B-DBA8-4DED-B4F6-15CD700F0EA0}" destId="{73BA4FCF-9F05-4DC1-B67F-01D695C0F37B}" srcOrd="1" destOrd="0" presId="urn:microsoft.com/office/officeart/2005/8/layout/vList4"/>
    <dgm:cxn modelId="{246B96BF-F0F3-4FE1-B69E-C0301F9F705D}" type="presOf" srcId="{F0AB959B-DBA8-4DED-B4F6-15CD700F0EA0}" destId="{C7A5ACF6-A9AF-45A6-AE44-192161FC6D78}" srcOrd="0" destOrd="0" presId="urn:microsoft.com/office/officeart/2005/8/layout/vList4"/>
    <dgm:cxn modelId="{D7D72787-4D56-4A41-83D0-5A9EABD33D29}" type="presOf" srcId="{81FDB026-72A4-4FCD-AB0F-1D51BC212136}" destId="{6A41176A-D1B0-4DA8-841D-20371BF4ECBC}" srcOrd="0" destOrd="0" presId="urn:microsoft.com/office/officeart/2005/8/layout/vList4"/>
    <dgm:cxn modelId="{9735EAEC-48C7-4DEF-97C9-3D3DFFCEA6DF}" type="presParOf" srcId="{6A41176A-D1B0-4DA8-841D-20371BF4ECBC}" destId="{B73B26C0-E273-42E5-82D5-BA80D1340813}" srcOrd="0" destOrd="0" presId="urn:microsoft.com/office/officeart/2005/8/layout/vList4"/>
    <dgm:cxn modelId="{0F3C0613-A619-4133-8366-8D354C57A939}" type="presParOf" srcId="{B73B26C0-E273-42E5-82D5-BA80D1340813}" destId="{C7A5ACF6-A9AF-45A6-AE44-192161FC6D78}" srcOrd="0" destOrd="0" presId="urn:microsoft.com/office/officeart/2005/8/layout/vList4"/>
    <dgm:cxn modelId="{126FF82A-5AB7-4D3E-A357-ABF460DC8E2E}" type="presParOf" srcId="{B73B26C0-E273-42E5-82D5-BA80D1340813}" destId="{EE8E1D03-895D-473B-8D6D-3B56A9BA8311}" srcOrd="1" destOrd="0" presId="urn:microsoft.com/office/officeart/2005/8/layout/vList4"/>
    <dgm:cxn modelId="{FF12D4F7-BAAE-49D9-83E1-FD9E4BE6C7DE}" type="presParOf" srcId="{B73B26C0-E273-42E5-82D5-BA80D1340813}" destId="{73BA4FCF-9F05-4DC1-B67F-01D695C0F37B}" srcOrd="2" destOrd="0" presId="urn:microsoft.com/office/officeart/2005/8/layout/vList4"/>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FDB026-72A4-4FCD-AB0F-1D51BC212136}" type="doc">
      <dgm:prSet loTypeId="urn:microsoft.com/office/officeart/2005/8/layout/vList4" loCatId="picture" qsTypeId="urn:microsoft.com/office/officeart/2005/8/quickstyle/3d3" qsCatId="3D" csTypeId="urn:microsoft.com/office/officeart/2005/8/colors/accent1_2" csCatId="accent1" phldr="1"/>
      <dgm:spPr/>
      <dgm:t>
        <a:bodyPr/>
        <a:lstStyle/>
        <a:p>
          <a:endParaRPr kumimoji="1" lang="ja-JP" altLang="en-US"/>
        </a:p>
      </dgm:t>
    </dgm:pt>
    <dgm:pt modelId="{F0AB959B-DBA8-4DED-B4F6-15CD700F0EA0}">
      <dgm:prSet phldrT="[テキスト]" custT="1"/>
      <dgm:spPr/>
      <dgm:t>
        <a:bodyPr/>
        <a:lstStyle/>
        <a:p>
          <a:r>
            <a:rPr kumimoji="1" lang="ja-JP" altLang="en-US" sz="1200" dirty="0" smtClean="0"/>
            <a:t>　産地協議会　から　支援対象者への文書</a:t>
          </a:r>
          <a:endParaRPr kumimoji="1" lang="ja-JP" altLang="en-US" sz="1200" dirty="0"/>
        </a:p>
      </dgm:t>
    </dgm:pt>
    <dgm:pt modelId="{E48EAD13-3C75-42DE-B797-E9A37B1869DC}" type="parTrans" cxnId="{F625E9B7-0980-4C5A-A36A-70BD7226FBCC}">
      <dgm:prSet/>
      <dgm:spPr/>
      <dgm:t>
        <a:bodyPr/>
        <a:lstStyle/>
        <a:p>
          <a:endParaRPr kumimoji="1" lang="ja-JP" altLang="en-US"/>
        </a:p>
      </dgm:t>
    </dgm:pt>
    <dgm:pt modelId="{8D10A67E-8B82-4C57-A0AD-7F1C748250D5}" type="sibTrans" cxnId="{F625E9B7-0980-4C5A-A36A-70BD7226FBCC}">
      <dgm:prSet/>
      <dgm:spPr/>
      <dgm:t>
        <a:bodyPr/>
        <a:lstStyle/>
        <a:p>
          <a:endParaRPr kumimoji="1" lang="ja-JP" altLang="en-US"/>
        </a:p>
      </dgm:t>
    </dgm:pt>
    <dgm:pt modelId="{6A41176A-D1B0-4DA8-841D-20371BF4ECBC}" type="pres">
      <dgm:prSet presAssocID="{81FDB026-72A4-4FCD-AB0F-1D51BC212136}" presName="linear" presStyleCnt="0">
        <dgm:presLayoutVars>
          <dgm:dir/>
          <dgm:resizeHandles val="exact"/>
        </dgm:presLayoutVars>
      </dgm:prSet>
      <dgm:spPr/>
      <dgm:t>
        <a:bodyPr/>
        <a:lstStyle/>
        <a:p>
          <a:endParaRPr kumimoji="1" lang="ja-JP" altLang="en-US"/>
        </a:p>
      </dgm:t>
    </dgm:pt>
    <dgm:pt modelId="{B73B26C0-E273-42E5-82D5-BA80D1340813}" type="pres">
      <dgm:prSet presAssocID="{F0AB959B-DBA8-4DED-B4F6-15CD700F0EA0}" presName="comp" presStyleCnt="0"/>
      <dgm:spPr/>
    </dgm:pt>
    <dgm:pt modelId="{C7A5ACF6-A9AF-45A6-AE44-192161FC6D78}" type="pres">
      <dgm:prSet presAssocID="{F0AB959B-DBA8-4DED-B4F6-15CD700F0EA0}" presName="box" presStyleLbl="node1" presStyleIdx="0" presStyleCnt="1" custLinFactY="-71350" custLinFactNeighborX="-765" custLinFactNeighborY="-100000"/>
      <dgm:spPr/>
      <dgm:t>
        <a:bodyPr/>
        <a:lstStyle/>
        <a:p>
          <a:endParaRPr kumimoji="1" lang="ja-JP" altLang="en-US"/>
        </a:p>
      </dgm:t>
    </dgm:pt>
    <dgm:pt modelId="{EE8E1D03-895D-473B-8D6D-3B56A9BA8311}" type="pres">
      <dgm:prSet presAssocID="{F0AB959B-DBA8-4DED-B4F6-15CD700F0EA0}" presName="img" presStyleLbl="fgImgPlace1" presStyleIdx="0" presStyleCnt="1"/>
      <dgm:spPr>
        <a:blipFill rotWithShape="1">
          <a:blip xmlns:r="http://schemas.openxmlformats.org/officeDocument/2006/relationships" r:embed="rId1"/>
          <a:stretch>
            <a:fillRect/>
          </a:stretch>
        </a:blipFill>
      </dgm:spPr>
    </dgm:pt>
    <dgm:pt modelId="{73BA4FCF-9F05-4DC1-B67F-01D695C0F37B}" type="pres">
      <dgm:prSet presAssocID="{F0AB959B-DBA8-4DED-B4F6-15CD700F0EA0}" presName="text" presStyleLbl="node1" presStyleIdx="0" presStyleCnt="1">
        <dgm:presLayoutVars>
          <dgm:bulletEnabled val="1"/>
        </dgm:presLayoutVars>
      </dgm:prSet>
      <dgm:spPr/>
      <dgm:t>
        <a:bodyPr/>
        <a:lstStyle/>
        <a:p>
          <a:endParaRPr kumimoji="1" lang="ja-JP" altLang="en-US"/>
        </a:p>
      </dgm:t>
    </dgm:pt>
  </dgm:ptLst>
  <dgm:cxnLst>
    <dgm:cxn modelId="{F625E9B7-0980-4C5A-A36A-70BD7226FBCC}" srcId="{81FDB026-72A4-4FCD-AB0F-1D51BC212136}" destId="{F0AB959B-DBA8-4DED-B4F6-15CD700F0EA0}" srcOrd="0" destOrd="0" parTransId="{E48EAD13-3C75-42DE-B797-E9A37B1869DC}" sibTransId="{8D10A67E-8B82-4C57-A0AD-7F1C748250D5}"/>
    <dgm:cxn modelId="{B9433345-4E22-4D7F-9362-221C59F27C7B}" type="presOf" srcId="{F0AB959B-DBA8-4DED-B4F6-15CD700F0EA0}" destId="{73BA4FCF-9F05-4DC1-B67F-01D695C0F37B}" srcOrd="1" destOrd="0" presId="urn:microsoft.com/office/officeart/2005/8/layout/vList4"/>
    <dgm:cxn modelId="{246B96BF-F0F3-4FE1-B69E-C0301F9F705D}" type="presOf" srcId="{F0AB959B-DBA8-4DED-B4F6-15CD700F0EA0}" destId="{C7A5ACF6-A9AF-45A6-AE44-192161FC6D78}" srcOrd="0" destOrd="0" presId="urn:microsoft.com/office/officeart/2005/8/layout/vList4"/>
    <dgm:cxn modelId="{D7D72787-4D56-4A41-83D0-5A9EABD33D29}" type="presOf" srcId="{81FDB026-72A4-4FCD-AB0F-1D51BC212136}" destId="{6A41176A-D1B0-4DA8-841D-20371BF4ECBC}" srcOrd="0" destOrd="0" presId="urn:microsoft.com/office/officeart/2005/8/layout/vList4"/>
    <dgm:cxn modelId="{9735EAEC-48C7-4DEF-97C9-3D3DFFCEA6DF}" type="presParOf" srcId="{6A41176A-D1B0-4DA8-841D-20371BF4ECBC}" destId="{B73B26C0-E273-42E5-82D5-BA80D1340813}" srcOrd="0" destOrd="0" presId="urn:microsoft.com/office/officeart/2005/8/layout/vList4"/>
    <dgm:cxn modelId="{0F3C0613-A619-4133-8366-8D354C57A939}" type="presParOf" srcId="{B73B26C0-E273-42E5-82D5-BA80D1340813}" destId="{C7A5ACF6-A9AF-45A6-AE44-192161FC6D78}" srcOrd="0" destOrd="0" presId="urn:microsoft.com/office/officeart/2005/8/layout/vList4"/>
    <dgm:cxn modelId="{126FF82A-5AB7-4D3E-A357-ABF460DC8E2E}" type="presParOf" srcId="{B73B26C0-E273-42E5-82D5-BA80D1340813}" destId="{EE8E1D03-895D-473B-8D6D-3B56A9BA8311}" srcOrd="1" destOrd="0" presId="urn:microsoft.com/office/officeart/2005/8/layout/vList4"/>
    <dgm:cxn modelId="{FF12D4F7-BAAE-49D9-83E1-FD9E4BE6C7DE}" type="presParOf" srcId="{B73B26C0-E273-42E5-82D5-BA80D1340813}" destId="{73BA4FCF-9F05-4DC1-B67F-01D695C0F37B}" srcOrd="2" destOrd="0" presId="urn:microsoft.com/office/officeart/2005/8/layout/vList4"/>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FDB026-72A4-4FCD-AB0F-1D51BC212136}" type="doc">
      <dgm:prSet loTypeId="urn:microsoft.com/office/officeart/2005/8/layout/vList4" loCatId="picture" qsTypeId="urn:microsoft.com/office/officeart/2005/8/quickstyle/3d3" qsCatId="3D" csTypeId="urn:microsoft.com/office/officeart/2005/8/colors/accent1_2" csCatId="accent1" phldr="1"/>
      <dgm:spPr/>
      <dgm:t>
        <a:bodyPr/>
        <a:lstStyle/>
        <a:p>
          <a:endParaRPr kumimoji="1" lang="ja-JP" altLang="en-US"/>
        </a:p>
      </dgm:t>
    </dgm:pt>
    <dgm:pt modelId="{F0AB959B-DBA8-4DED-B4F6-15CD700F0EA0}">
      <dgm:prSet phldrT="[テキスト]" custT="1"/>
      <dgm:spPr/>
      <dgm:t>
        <a:bodyPr/>
        <a:lstStyle/>
        <a:p>
          <a:r>
            <a:rPr kumimoji="1" lang="ja-JP" altLang="en-US" sz="1200" dirty="0" smtClean="0"/>
            <a:t>　出荷団体等　から　支援対象者への文書</a:t>
          </a:r>
          <a:endParaRPr kumimoji="1" lang="ja-JP" altLang="en-US" sz="1200" dirty="0"/>
        </a:p>
      </dgm:t>
    </dgm:pt>
    <dgm:pt modelId="{E48EAD13-3C75-42DE-B797-E9A37B1869DC}" type="parTrans" cxnId="{F625E9B7-0980-4C5A-A36A-70BD7226FBCC}">
      <dgm:prSet/>
      <dgm:spPr/>
      <dgm:t>
        <a:bodyPr/>
        <a:lstStyle/>
        <a:p>
          <a:endParaRPr kumimoji="1" lang="ja-JP" altLang="en-US"/>
        </a:p>
      </dgm:t>
    </dgm:pt>
    <dgm:pt modelId="{8D10A67E-8B82-4C57-A0AD-7F1C748250D5}" type="sibTrans" cxnId="{F625E9B7-0980-4C5A-A36A-70BD7226FBCC}">
      <dgm:prSet/>
      <dgm:spPr/>
      <dgm:t>
        <a:bodyPr/>
        <a:lstStyle/>
        <a:p>
          <a:endParaRPr kumimoji="1" lang="ja-JP" altLang="en-US"/>
        </a:p>
      </dgm:t>
    </dgm:pt>
    <dgm:pt modelId="{6A41176A-D1B0-4DA8-841D-20371BF4ECBC}" type="pres">
      <dgm:prSet presAssocID="{81FDB026-72A4-4FCD-AB0F-1D51BC212136}" presName="linear" presStyleCnt="0">
        <dgm:presLayoutVars>
          <dgm:dir/>
          <dgm:resizeHandles val="exact"/>
        </dgm:presLayoutVars>
      </dgm:prSet>
      <dgm:spPr/>
      <dgm:t>
        <a:bodyPr/>
        <a:lstStyle/>
        <a:p>
          <a:endParaRPr kumimoji="1" lang="ja-JP" altLang="en-US"/>
        </a:p>
      </dgm:t>
    </dgm:pt>
    <dgm:pt modelId="{B73B26C0-E273-42E5-82D5-BA80D1340813}" type="pres">
      <dgm:prSet presAssocID="{F0AB959B-DBA8-4DED-B4F6-15CD700F0EA0}" presName="comp" presStyleCnt="0"/>
      <dgm:spPr/>
    </dgm:pt>
    <dgm:pt modelId="{C7A5ACF6-A9AF-45A6-AE44-192161FC6D78}" type="pres">
      <dgm:prSet presAssocID="{F0AB959B-DBA8-4DED-B4F6-15CD700F0EA0}" presName="box" presStyleLbl="node1" presStyleIdx="0" presStyleCnt="1" custLinFactY="-71350" custLinFactNeighborX="-765" custLinFactNeighborY="-100000"/>
      <dgm:spPr/>
      <dgm:t>
        <a:bodyPr/>
        <a:lstStyle/>
        <a:p>
          <a:endParaRPr kumimoji="1" lang="ja-JP" altLang="en-US"/>
        </a:p>
      </dgm:t>
    </dgm:pt>
    <dgm:pt modelId="{EE8E1D03-895D-473B-8D6D-3B56A9BA8311}" type="pres">
      <dgm:prSet presAssocID="{F0AB959B-DBA8-4DED-B4F6-15CD700F0EA0}" presName="img" presStyleLbl="fgImgPlace1" presStyleIdx="0" presStyleCnt="1"/>
      <dgm:spPr>
        <a:blipFill rotWithShape="1">
          <a:blip xmlns:r="http://schemas.openxmlformats.org/officeDocument/2006/relationships" r:embed="rId1"/>
          <a:stretch>
            <a:fillRect/>
          </a:stretch>
        </a:blipFill>
      </dgm:spPr>
    </dgm:pt>
    <dgm:pt modelId="{73BA4FCF-9F05-4DC1-B67F-01D695C0F37B}" type="pres">
      <dgm:prSet presAssocID="{F0AB959B-DBA8-4DED-B4F6-15CD700F0EA0}" presName="text" presStyleLbl="node1" presStyleIdx="0" presStyleCnt="1">
        <dgm:presLayoutVars>
          <dgm:bulletEnabled val="1"/>
        </dgm:presLayoutVars>
      </dgm:prSet>
      <dgm:spPr/>
      <dgm:t>
        <a:bodyPr/>
        <a:lstStyle/>
        <a:p>
          <a:endParaRPr kumimoji="1" lang="ja-JP" altLang="en-US"/>
        </a:p>
      </dgm:t>
    </dgm:pt>
  </dgm:ptLst>
  <dgm:cxnLst>
    <dgm:cxn modelId="{F625E9B7-0980-4C5A-A36A-70BD7226FBCC}" srcId="{81FDB026-72A4-4FCD-AB0F-1D51BC212136}" destId="{F0AB959B-DBA8-4DED-B4F6-15CD700F0EA0}" srcOrd="0" destOrd="0" parTransId="{E48EAD13-3C75-42DE-B797-E9A37B1869DC}" sibTransId="{8D10A67E-8B82-4C57-A0AD-7F1C748250D5}"/>
    <dgm:cxn modelId="{B9433345-4E22-4D7F-9362-221C59F27C7B}" type="presOf" srcId="{F0AB959B-DBA8-4DED-B4F6-15CD700F0EA0}" destId="{73BA4FCF-9F05-4DC1-B67F-01D695C0F37B}" srcOrd="1" destOrd="0" presId="urn:microsoft.com/office/officeart/2005/8/layout/vList4"/>
    <dgm:cxn modelId="{246B96BF-F0F3-4FE1-B69E-C0301F9F705D}" type="presOf" srcId="{F0AB959B-DBA8-4DED-B4F6-15CD700F0EA0}" destId="{C7A5ACF6-A9AF-45A6-AE44-192161FC6D78}" srcOrd="0" destOrd="0" presId="urn:microsoft.com/office/officeart/2005/8/layout/vList4"/>
    <dgm:cxn modelId="{D7D72787-4D56-4A41-83D0-5A9EABD33D29}" type="presOf" srcId="{81FDB026-72A4-4FCD-AB0F-1D51BC212136}" destId="{6A41176A-D1B0-4DA8-841D-20371BF4ECBC}" srcOrd="0" destOrd="0" presId="urn:microsoft.com/office/officeart/2005/8/layout/vList4"/>
    <dgm:cxn modelId="{9735EAEC-48C7-4DEF-97C9-3D3DFFCEA6DF}" type="presParOf" srcId="{6A41176A-D1B0-4DA8-841D-20371BF4ECBC}" destId="{B73B26C0-E273-42E5-82D5-BA80D1340813}" srcOrd="0" destOrd="0" presId="urn:microsoft.com/office/officeart/2005/8/layout/vList4"/>
    <dgm:cxn modelId="{0F3C0613-A619-4133-8366-8D354C57A939}" type="presParOf" srcId="{B73B26C0-E273-42E5-82D5-BA80D1340813}" destId="{C7A5ACF6-A9AF-45A6-AE44-192161FC6D78}" srcOrd="0" destOrd="0" presId="urn:microsoft.com/office/officeart/2005/8/layout/vList4"/>
    <dgm:cxn modelId="{126FF82A-5AB7-4D3E-A357-ABF460DC8E2E}" type="presParOf" srcId="{B73B26C0-E273-42E5-82D5-BA80D1340813}" destId="{EE8E1D03-895D-473B-8D6D-3B56A9BA8311}" srcOrd="1" destOrd="0" presId="urn:microsoft.com/office/officeart/2005/8/layout/vList4"/>
    <dgm:cxn modelId="{FF12D4F7-BAAE-49D9-83E1-FD9E4BE6C7DE}" type="presParOf" srcId="{B73B26C0-E273-42E5-82D5-BA80D1340813}" destId="{73BA4FCF-9F05-4DC1-B67F-01D695C0F37B}" srcOrd="2" destOrd="0" presId="urn:microsoft.com/office/officeart/2005/8/layout/vList4"/>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059B-FA52-473B-AD26-2F0AA67DC3C4}">
      <dsp:nvSpPr>
        <dsp:cNvPr id="0" name=""/>
        <dsp:cNvSpPr/>
      </dsp:nvSpPr>
      <dsp:spPr>
        <a:xfrm>
          <a:off x="653926" y="362823"/>
          <a:ext cx="1175667" cy="315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5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latin typeface="BIZ UDPゴシック" panose="020B0400000000000000" pitchFamily="50" charset="-128"/>
              <a:ea typeface="BIZ UDPゴシック" panose="020B0400000000000000" pitchFamily="50" charset="-128"/>
            </a:rPr>
            <a:t>園地番号</a:t>
          </a:r>
          <a:r>
            <a:rPr kumimoji="1" lang="en-US" altLang="ja-JP" sz="1200" kern="1200" dirty="0" smtClean="0">
              <a:latin typeface="BIZ UDPゴシック" panose="020B0400000000000000" pitchFamily="50" charset="-128"/>
              <a:ea typeface="BIZ UDPゴシック" panose="020B0400000000000000" pitchFamily="50" charset="-128"/>
            </a:rPr>
            <a:t>1</a:t>
          </a:r>
        </a:p>
      </dsp:txBody>
      <dsp:txXfrm>
        <a:off x="669318" y="378215"/>
        <a:ext cx="1144883" cy="284515"/>
      </dsp:txXfrm>
    </dsp:sp>
    <dsp:sp modelId="{74144062-F3EB-4B25-BE71-414F209A9007}">
      <dsp:nvSpPr>
        <dsp:cNvPr id="0" name=""/>
        <dsp:cNvSpPr/>
      </dsp:nvSpPr>
      <dsp:spPr>
        <a:xfrm>
          <a:off x="385090" y="139561"/>
          <a:ext cx="430718" cy="3735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059B-FA52-473B-AD26-2F0AA67DC3C4}">
      <dsp:nvSpPr>
        <dsp:cNvPr id="0" name=""/>
        <dsp:cNvSpPr/>
      </dsp:nvSpPr>
      <dsp:spPr>
        <a:xfrm>
          <a:off x="653926" y="362823"/>
          <a:ext cx="1175667" cy="315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5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latin typeface="BIZ UDPゴシック" panose="020B0400000000000000" pitchFamily="50" charset="-128"/>
              <a:ea typeface="BIZ UDPゴシック" panose="020B0400000000000000" pitchFamily="50" charset="-128"/>
            </a:rPr>
            <a:t>園地番号</a:t>
          </a:r>
          <a:r>
            <a:rPr kumimoji="1" lang="en-US" altLang="ja-JP" sz="1200" kern="1200" dirty="0" smtClean="0">
              <a:latin typeface="BIZ UDPゴシック" panose="020B0400000000000000" pitchFamily="50" charset="-128"/>
              <a:ea typeface="BIZ UDPゴシック" panose="020B0400000000000000" pitchFamily="50" charset="-128"/>
            </a:rPr>
            <a:t>2</a:t>
          </a:r>
        </a:p>
      </dsp:txBody>
      <dsp:txXfrm>
        <a:off x="669318" y="378215"/>
        <a:ext cx="1144883" cy="284515"/>
      </dsp:txXfrm>
    </dsp:sp>
    <dsp:sp modelId="{74144062-F3EB-4B25-BE71-414F209A9007}">
      <dsp:nvSpPr>
        <dsp:cNvPr id="0" name=""/>
        <dsp:cNvSpPr/>
      </dsp:nvSpPr>
      <dsp:spPr>
        <a:xfrm>
          <a:off x="385090" y="139561"/>
          <a:ext cx="430718" cy="3735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059B-FA52-473B-AD26-2F0AA67DC3C4}">
      <dsp:nvSpPr>
        <dsp:cNvPr id="0" name=""/>
        <dsp:cNvSpPr/>
      </dsp:nvSpPr>
      <dsp:spPr>
        <a:xfrm>
          <a:off x="696121" y="251992"/>
          <a:ext cx="1175667" cy="315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85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latin typeface="BIZ UDPゴシック" panose="020B0400000000000000" pitchFamily="50" charset="-128"/>
              <a:ea typeface="BIZ UDPゴシック" panose="020B0400000000000000" pitchFamily="50" charset="-128"/>
            </a:rPr>
            <a:t>園地番号</a:t>
          </a:r>
          <a:r>
            <a:rPr kumimoji="1" lang="en-US" altLang="ja-JP" sz="1200" kern="1200" dirty="0" smtClean="0">
              <a:latin typeface="BIZ UDPゴシック" panose="020B0400000000000000" pitchFamily="50" charset="-128"/>
              <a:ea typeface="BIZ UDPゴシック" panose="020B0400000000000000" pitchFamily="50" charset="-128"/>
            </a:rPr>
            <a:t>3</a:t>
          </a:r>
        </a:p>
      </dsp:txBody>
      <dsp:txXfrm>
        <a:off x="711513" y="267384"/>
        <a:ext cx="1144883" cy="284515"/>
      </dsp:txXfrm>
    </dsp:sp>
    <dsp:sp modelId="{74144062-F3EB-4B25-BE71-414F209A9007}">
      <dsp:nvSpPr>
        <dsp:cNvPr id="0" name=""/>
        <dsp:cNvSpPr/>
      </dsp:nvSpPr>
      <dsp:spPr>
        <a:xfrm>
          <a:off x="385090" y="139561"/>
          <a:ext cx="430718" cy="37358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78162-BE17-43FE-862D-B543E5D5CC12}">
      <dsp:nvSpPr>
        <dsp:cNvPr id="0" name=""/>
        <dsp:cNvSpPr/>
      </dsp:nvSpPr>
      <dsp:spPr>
        <a:xfrm>
          <a:off x="673327" y="417996"/>
          <a:ext cx="2460600" cy="854534"/>
        </a:xfrm>
        <a:prstGeom prst="ellipse">
          <a:avLst/>
        </a:prstGeom>
        <a:solidFill>
          <a:schemeClr val="accent1">
            <a:tint val="50000"/>
            <a:alpha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FB38ACF8-D8AA-4B4C-8F0D-9E78E917D47C}">
      <dsp:nvSpPr>
        <dsp:cNvPr id="0" name=""/>
        <dsp:cNvSpPr/>
      </dsp:nvSpPr>
      <dsp:spPr>
        <a:xfrm>
          <a:off x="1669011" y="2657888"/>
          <a:ext cx="476860" cy="305190"/>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5FA8C3A-420D-4033-AA2B-76D534879A8B}">
      <dsp:nvSpPr>
        <dsp:cNvPr id="0" name=""/>
        <dsp:cNvSpPr/>
      </dsp:nvSpPr>
      <dsp:spPr>
        <a:xfrm>
          <a:off x="871906" y="3133714"/>
          <a:ext cx="2058389" cy="40819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871906" y="3133714"/>
        <a:ext cx="2058389" cy="408190"/>
      </dsp:txXfrm>
    </dsp:sp>
    <dsp:sp modelId="{3B373CAD-F6AF-466D-931F-A9562EC354C2}">
      <dsp:nvSpPr>
        <dsp:cNvPr id="0" name=""/>
        <dsp:cNvSpPr/>
      </dsp:nvSpPr>
      <dsp:spPr>
        <a:xfrm>
          <a:off x="1567917" y="1338528"/>
          <a:ext cx="858348" cy="858348"/>
        </a:xfrm>
        <a:prstGeom prst="ellipse">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BIZ UDPゴシック" panose="020B0400000000000000" pitchFamily="50" charset="-128"/>
              <a:ea typeface="BIZ UDPゴシック" panose="020B0400000000000000" pitchFamily="50" charset="-128"/>
            </a:rPr>
            <a:t>データ</a:t>
          </a: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693619" y="1464230"/>
        <a:ext cx="606944" cy="606944"/>
      </dsp:txXfrm>
    </dsp:sp>
    <dsp:sp modelId="{D42C8279-372E-471E-8ACC-37E95B560A63}">
      <dsp:nvSpPr>
        <dsp:cNvPr id="0" name=""/>
        <dsp:cNvSpPr/>
      </dsp:nvSpPr>
      <dsp:spPr>
        <a:xfrm>
          <a:off x="953720" y="694575"/>
          <a:ext cx="858348" cy="858348"/>
        </a:xfrm>
        <a:prstGeom prst="ellipse">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BIZ UDPゴシック" panose="020B0400000000000000" pitchFamily="50" charset="-128"/>
              <a:ea typeface="BIZ UDPゴシック" panose="020B0400000000000000" pitchFamily="50" charset="-128"/>
            </a:rPr>
            <a:t>データ</a:t>
          </a: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079422" y="820277"/>
        <a:ext cx="606944" cy="606944"/>
      </dsp:txXfrm>
    </dsp:sp>
    <dsp:sp modelId="{A3099E2F-1D56-45E8-B22C-40AF5C8470E4}">
      <dsp:nvSpPr>
        <dsp:cNvPr id="0" name=""/>
        <dsp:cNvSpPr/>
      </dsp:nvSpPr>
      <dsp:spPr>
        <a:xfrm>
          <a:off x="1831144" y="460668"/>
          <a:ext cx="858348" cy="858348"/>
        </a:xfrm>
        <a:prstGeom prst="ellipse">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BIZ UDPゴシック" panose="020B0400000000000000" pitchFamily="50" charset="-128"/>
              <a:ea typeface="BIZ UDPゴシック" panose="020B0400000000000000" pitchFamily="50" charset="-128"/>
            </a:rPr>
            <a:t>データ</a:t>
          </a: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56846" y="586370"/>
        <a:ext cx="606944" cy="606944"/>
      </dsp:txXfrm>
    </dsp:sp>
    <dsp:sp modelId="{8048DB80-BE05-4698-8589-139E7A378545}">
      <dsp:nvSpPr>
        <dsp:cNvPr id="0" name=""/>
        <dsp:cNvSpPr/>
      </dsp:nvSpPr>
      <dsp:spPr>
        <a:xfrm>
          <a:off x="555355" y="342654"/>
          <a:ext cx="2670418" cy="2136335"/>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5ACF6-A9AF-45A6-AE44-192161FC6D78}">
      <dsp:nvSpPr>
        <dsp:cNvPr id="0" name=""/>
        <dsp:cNvSpPr/>
      </dsp:nvSpPr>
      <dsp:spPr>
        <a:xfrm>
          <a:off x="0" y="0"/>
          <a:ext cx="4867274" cy="8418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t>　参考様式</a:t>
          </a:r>
          <a:r>
            <a:rPr kumimoji="1" lang="en-US" altLang="ja-JP" sz="1200" kern="1200" dirty="0" smtClean="0"/>
            <a:t>1</a:t>
          </a:r>
          <a:r>
            <a:rPr kumimoji="1" lang="ja-JP" altLang="en-US" sz="1200" kern="1200" dirty="0" smtClean="0"/>
            <a:t>号、特認事業整備計画書、品目集計表等</a:t>
          </a:r>
          <a:endParaRPr kumimoji="1" lang="ja-JP" altLang="en-US" sz="1200" kern="1200" dirty="0"/>
        </a:p>
      </dsp:txBody>
      <dsp:txXfrm>
        <a:off x="1057640" y="0"/>
        <a:ext cx="3809634" cy="841853"/>
      </dsp:txXfrm>
    </dsp:sp>
    <dsp:sp modelId="{EE8E1D03-895D-473B-8D6D-3B56A9BA8311}">
      <dsp:nvSpPr>
        <dsp:cNvPr id="0" name=""/>
        <dsp:cNvSpPr/>
      </dsp:nvSpPr>
      <dsp:spPr>
        <a:xfrm>
          <a:off x="84185" y="84185"/>
          <a:ext cx="973455" cy="673482"/>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5ACF6-A9AF-45A6-AE44-192161FC6D78}">
      <dsp:nvSpPr>
        <dsp:cNvPr id="0" name=""/>
        <dsp:cNvSpPr/>
      </dsp:nvSpPr>
      <dsp:spPr>
        <a:xfrm>
          <a:off x="0" y="0"/>
          <a:ext cx="4867274" cy="8418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t>　支援対象者　から　産地協議会への文書</a:t>
          </a:r>
          <a:endParaRPr kumimoji="1" lang="ja-JP" altLang="en-US" sz="1200" kern="1200" dirty="0"/>
        </a:p>
      </dsp:txBody>
      <dsp:txXfrm>
        <a:off x="1057640" y="0"/>
        <a:ext cx="3809634" cy="841853"/>
      </dsp:txXfrm>
    </dsp:sp>
    <dsp:sp modelId="{EE8E1D03-895D-473B-8D6D-3B56A9BA8311}">
      <dsp:nvSpPr>
        <dsp:cNvPr id="0" name=""/>
        <dsp:cNvSpPr/>
      </dsp:nvSpPr>
      <dsp:spPr>
        <a:xfrm>
          <a:off x="84185" y="84185"/>
          <a:ext cx="973455" cy="673482"/>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5ACF6-A9AF-45A6-AE44-192161FC6D78}">
      <dsp:nvSpPr>
        <dsp:cNvPr id="0" name=""/>
        <dsp:cNvSpPr/>
      </dsp:nvSpPr>
      <dsp:spPr>
        <a:xfrm>
          <a:off x="0" y="0"/>
          <a:ext cx="4867274" cy="8418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t>　産地協議会　から　支援対象者への文書</a:t>
          </a:r>
          <a:endParaRPr kumimoji="1" lang="ja-JP" altLang="en-US" sz="1200" kern="1200" dirty="0"/>
        </a:p>
      </dsp:txBody>
      <dsp:txXfrm>
        <a:off x="1057640" y="0"/>
        <a:ext cx="3809634" cy="841853"/>
      </dsp:txXfrm>
    </dsp:sp>
    <dsp:sp modelId="{EE8E1D03-895D-473B-8D6D-3B56A9BA8311}">
      <dsp:nvSpPr>
        <dsp:cNvPr id="0" name=""/>
        <dsp:cNvSpPr/>
      </dsp:nvSpPr>
      <dsp:spPr>
        <a:xfrm>
          <a:off x="84185" y="84185"/>
          <a:ext cx="973455" cy="673482"/>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5ACF6-A9AF-45A6-AE44-192161FC6D78}">
      <dsp:nvSpPr>
        <dsp:cNvPr id="0" name=""/>
        <dsp:cNvSpPr/>
      </dsp:nvSpPr>
      <dsp:spPr>
        <a:xfrm>
          <a:off x="0" y="0"/>
          <a:ext cx="4867274" cy="841853"/>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kumimoji="1" lang="ja-JP" altLang="en-US" sz="1200" kern="1200" dirty="0" smtClean="0"/>
            <a:t>　出荷団体等　から　支援対象者への文書</a:t>
          </a:r>
          <a:endParaRPr kumimoji="1" lang="ja-JP" altLang="en-US" sz="1200" kern="1200" dirty="0"/>
        </a:p>
      </dsp:txBody>
      <dsp:txXfrm>
        <a:off x="1057640" y="0"/>
        <a:ext cx="3809634" cy="841853"/>
      </dsp:txXfrm>
    </dsp:sp>
    <dsp:sp modelId="{EE8E1D03-895D-473B-8D6D-3B56A9BA8311}">
      <dsp:nvSpPr>
        <dsp:cNvPr id="0" name=""/>
        <dsp:cNvSpPr/>
      </dsp:nvSpPr>
      <dsp:spPr>
        <a:xfrm>
          <a:off x="84185" y="84185"/>
          <a:ext cx="973455" cy="673482"/>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smtClean="0"/>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03152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2670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5758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742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161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303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102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smtClean="0"/>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983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5767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7906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41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938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9617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2984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642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489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smtClean="0"/>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669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smtClean="0"/>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400052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41"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9133" y="2068452"/>
            <a:ext cx="9895744" cy="1565030"/>
          </a:xfrm>
          <a:noFill/>
        </p:spPr>
        <p:txBody>
          <a:bodyPr>
            <a:normAutofit/>
          </a:bodyPr>
          <a:lstStyle/>
          <a:p>
            <a:pPr algn="l"/>
            <a:r>
              <a:rPr kumimoji="1" lang="ja-JP" altLang="en-US" sz="3200" i="1" dirty="0" smtClean="0">
                <a:solidFill>
                  <a:schemeClr val="accent2">
                    <a:lumMod val="75000"/>
                  </a:schemeClr>
                </a:solidFill>
                <a:latin typeface="BIZ UDPゴシック" panose="020B0400000000000000" pitchFamily="50" charset="-128"/>
                <a:ea typeface="BIZ UDPゴシック" panose="020B0400000000000000" pitchFamily="50" charset="-128"/>
              </a:rPr>
              <a:t>１．果樹経営支援対策事業・果樹未収益期間支援事業</a:t>
            </a:r>
            <a:r>
              <a:rPr kumimoji="1" lang="en-US" altLang="ja-JP" sz="3200" i="1" dirty="0" smtClean="0">
                <a:solidFill>
                  <a:schemeClr val="accent2">
                    <a:lumMod val="75000"/>
                  </a:schemeClr>
                </a:solidFill>
                <a:latin typeface="BIZ UDPゴシック" panose="020B0400000000000000" pitchFamily="50" charset="-128"/>
                <a:ea typeface="BIZ UDPゴシック" panose="020B0400000000000000" pitchFamily="50" charset="-128"/>
              </a:rPr>
              <a:t/>
            </a:r>
            <a:br>
              <a:rPr kumimoji="1" lang="en-US" altLang="ja-JP" sz="3200" i="1" dirty="0" smtClean="0">
                <a:solidFill>
                  <a:schemeClr val="accent2">
                    <a:lumMod val="75000"/>
                  </a:schemeClr>
                </a:solidFill>
                <a:latin typeface="BIZ UDPゴシック" panose="020B0400000000000000" pitchFamily="50" charset="-128"/>
                <a:ea typeface="BIZ UDPゴシック" panose="020B0400000000000000" pitchFamily="50" charset="-128"/>
              </a:rPr>
            </a:br>
            <a:r>
              <a:rPr kumimoji="1" lang="en-US" altLang="ja-JP" sz="3200" i="1" dirty="0" smtClean="0">
                <a:solidFill>
                  <a:schemeClr val="accent2">
                    <a:lumMod val="75000"/>
                  </a:schemeClr>
                </a:solidFill>
                <a:latin typeface="BIZ UDPゴシック" panose="020B0400000000000000" pitchFamily="50" charset="-128"/>
                <a:ea typeface="BIZ UDPゴシック" panose="020B0400000000000000" pitchFamily="50" charset="-128"/>
              </a:rPr>
              <a:t/>
            </a:r>
            <a:br>
              <a:rPr kumimoji="1" lang="en-US" altLang="ja-JP" sz="3200" i="1" dirty="0" smtClean="0">
                <a:solidFill>
                  <a:schemeClr val="accent2">
                    <a:lumMod val="75000"/>
                  </a:schemeClr>
                </a:solidFill>
                <a:latin typeface="BIZ UDPゴシック" panose="020B0400000000000000" pitchFamily="50" charset="-128"/>
                <a:ea typeface="BIZ UDPゴシック" panose="020B0400000000000000" pitchFamily="50" charset="-128"/>
              </a:rPr>
            </a:br>
            <a:r>
              <a:rPr kumimoji="1" lang="ja-JP" altLang="en-US" sz="3200" i="1" dirty="0" smtClean="0">
                <a:solidFill>
                  <a:srgbClr val="FF9999"/>
                </a:solidFill>
                <a:latin typeface="BIZ UDPゴシック" panose="020B0400000000000000" pitchFamily="50" charset="-128"/>
                <a:ea typeface="BIZ UDPゴシック" panose="020B0400000000000000" pitchFamily="50" charset="-128"/>
              </a:rPr>
              <a:t>２．果樹先導的取組支援事業・</a:t>
            </a:r>
            <a:r>
              <a:rPr lang="zh-TW" altLang="en-US" sz="3200" i="1" dirty="0">
                <a:solidFill>
                  <a:srgbClr val="FF9999"/>
                </a:solidFill>
                <a:latin typeface="BIZ UDPゴシック" panose="020B0400000000000000" pitchFamily="50" charset="-128"/>
                <a:ea typeface="BIZ UDPゴシック" panose="020B0400000000000000" pitchFamily="50" charset="-128"/>
              </a:rPr>
              <a:t>果樹未収益期間支援</a:t>
            </a:r>
            <a:r>
              <a:rPr lang="zh-TW" altLang="en-US" sz="3200" i="1" dirty="0" smtClean="0">
                <a:solidFill>
                  <a:srgbClr val="FF9999"/>
                </a:solidFill>
                <a:latin typeface="BIZ UDPゴシック" panose="020B0400000000000000" pitchFamily="50" charset="-128"/>
                <a:ea typeface="BIZ UDPゴシック" panose="020B0400000000000000" pitchFamily="50" charset="-128"/>
              </a:rPr>
              <a:t>事業</a:t>
            </a:r>
            <a:endParaRPr kumimoji="1" lang="ja-JP" altLang="en-US" sz="3200" i="1" u="sng" dirty="0">
              <a:solidFill>
                <a:srgbClr val="FF9999"/>
              </a:solidFill>
              <a:latin typeface="BIZ UDPゴシック" panose="020B0400000000000000" pitchFamily="50" charset="-128"/>
              <a:ea typeface="BIZ UDPゴシック" panose="020B0400000000000000" pitchFamily="50" charset="-128"/>
            </a:endParaRPr>
          </a:p>
        </p:txBody>
      </p:sp>
      <p:sp>
        <p:nvSpPr>
          <p:cNvPr id="3" name="サブタイトル 2"/>
          <p:cNvSpPr txBox="1">
            <a:spLocks/>
          </p:cNvSpPr>
          <p:nvPr/>
        </p:nvSpPr>
        <p:spPr>
          <a:xfrm>
            <a:off x="9734951" y="821281"/>
            <a:ext cx="2064326" cy="321745"/>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更新：令和</a:t>
            </a:r>
            <a:r>
              <a:rPr kumimoji="0" lang="en-US" altLang="ja-JP"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4</a:t>
            </a:r>
            <a:r>
              <a:rPr kumimoji="0" lang="ja-JP" altLang="en-US"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年</a:t>
            </a:r>
            <a:r>
              <a:rPr kumimoji="0" lang="en-US" altLang="ja-JP"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2</a:t>
            </a:r>
            <a:r>
              <a:rPr kumimoji="0" lang="ja-JP" altLang="en-US"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月</a:t>
            </a:r>
            <a:r>
              <a:rPr kumimoji="0" lang="en-US" altLang="ja-JP"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5</a:t>
            </a:r>
            <a:r>
              <a:rPr lang="ja-JP" altLang="en-US" sz="1400" dirty="0" smtClean="0">
                <a:solidFill>
                  <a:schemeClr val="bg1">
                    <a:lumMod val="50000"/>
                  </a:schemeClr>
                </a:solidFill>
                <a:latin typeface="BIZ UDPゴシック" panose="020B0400000000000000" pitchFamily="50" charset="-128"/>
                <a:ea typeface="BIZ UDPゴシック" panose="020B0400000000000000" pitchFamily="50" charset="-128"/>
              </a:rPr>
              <a:t>日</a:t>
            </a:r>
            <a:endParaRPr kumimoji="0" lang="ja-JP" altLang="en-US" sz="140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endParaRPr>
          </a:p>
        </p:txBody>
      </p:sp>
      <p:sp>
        <p:nvSpPr>
          <p:cNvPr id="5" name="サブタイトル 2"/>
          <p:cNvSpPr txBox="1">
            <a:spLocks/>
          </p:cNvSpPr>
          <p:nvPr/>
        </p:nvSpPr>
        <p:spPr>
          <a:xfrm>
            <a:off x="7670623" y="6123939"/>
            <a:ext cx="4433455" cy="425331"/>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kumimoji="1"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kumimoji="1"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kumimoji="1"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1" lang="ja-JP" altLang="en-US" sz="1800" b="1" i="1" u="none" strike="noStrike" kern="1200" cap="all" spc="0" normalizeH="0" baseline="0" noProof="0" dirty="0" smtClean="0">
                <a:ln>
                  <a:noFill/>
                </a:ln>
                <a:solidFill>
                  <a:prstClr val="white">
                    <a:lumMod val="50000"/>
                  </a:prstClr>
                </a:solidFill>
                <a:effectLst/>
                <a:uLnTx/>
                <a:uFillTx/>
                <a:latin typeface="Tw Cen MT" panose="020B0602020104020603"/>
                <a:ea typeface="ＭＳ Ｐゴシック" panose="020B0600070205080204" pitchFamily="50" charset="-128"/>
                <a:cs typeface="+mn-cs"/>
              </a:rPr>
              <a:t>公益社団法人福島県青果物価格補償協会</a:t>
            </a:r>
            <a:endParaRPr kumimoji="1" lang="ja-JP" altLang="en-US" sz="1800" b="1" i="1" u="none" strike="noStrike" kern="1200" cap="all" spc="0" normalizeH="0" baseline="0" noProof="0" dirty="0">
              <a:ln>
                <a:noFill/>
              </a:ln>
              <a:solidFill>
                <a:prstClr val="white">
                  <a:lumMod val="50000"/>
                </a:prstClr>
              </a:solidFill>
              <a:effectLst/>
              <a:uLnTx/>
              <a:uFillTx/>
              <a:latin typeface="Tw Cen MT" panose="020B0602020104020603"/>
              <a:ea typeface="ＭＳ Ｐゴシック" panose="020B0600070205080204" pitchFamily="50" charset="-128"/>
              <a:cs typeface="+mn-cs"/>
            </a:endParaRPr>
          </a:p>
        </p:txBody>
      </p:sp>
      <p:sp>
        <p:nvSpPr>
          <p:cNvPr id="6" name="サブタイトル 2"/>
          <p:cNvSpPr txBox="1">
            <a:spLocks/>
          </p:cNvSpPr>
          <p:nvPr/>
        </p:nvSpPr>
        <p:spPr>
          <a:xfrm>
            <a:off x="9734951" y="413641"/>
            <a:ext cx="2064326" cy="321745"/>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令和</a:t>
            </a:r>
            <a:r>
              <a:rPr kumimoji="0" lang="en-US" altLang="ja-JP"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4</a:t>
            </a:r>
            <a:r>
              <a:rPr kumimoji="0" lang="ja-JP" altLang="en-US" sz="1400" u="none" strike="noStrike" kern="1200" cap="none" spc="0" normalizeH="0" baseline="0" noProof="0" dirty="0" smtClean="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rPr>
              <a:t>年度制度改正版</a:t>
            </a:r>
            <a:endParaRPr kumimoji="0" lang="ja-JP" altLang="en-US" sz="1400" u="none" strike="noStrike" kern="1200" cap="none" spc="0" normalizeH="0" baseline="0" noProof="0" dirty="0">
              <a:ln>
                <a:noFill/>
              </a:ln>
              <a:solidFill>
                <a:schemeClr val="bg1">
                  <a:lumMod val="50000"/>
                </a:schemeClr>
              </a:solidFill>
              <a:effectLst/>
              <a:uLnTx/>
              <a:uFillTx/>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3385037" y="3965780"/>
            <a:ext cx="4906109" cy="642039"/>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kumimoji="1" sz="4800" kern="1200" cap="all" baseline="0">
                <a:solidFill>
                  <a:schemeClr val="tx1"/>
                </a:solidFill>
                <a:effectLst/>
                <a:latin typeface="+mj-lt"/>
                <a:ea typeface="+mj-ea"/>
                <a:cs typeface="+mj-cs"/>
              </a:defRPr>
            </a:lvl1pPr>
          </a:lstStyle>
          <a:p>
            <a:pPr algn="l"/>
            <a:r>
              <a:rPr lang="en-US" altLang="ja-JP" sz="4000" i="1" dirty="0" smtClean="0">
                <a:solidFill>
                  <a:srgbClr val="FFC000"/>
                </a:solidFill>
                <a:latin typeface="BIZ UDPゴシック" panose="020B0400000000000000" pitchFamily="50" charset="-128"/>
                <a:ea typeface="BIZ UDPゴシック" panose="020B0400000000000000" pitchFamily="50" charset="-128"/>
              </a:rPr>
              <a:t/>
            </a:r>
            <a:br>
              <a:rPr lang="en-US" altLang="ja-JP" sz="4000" i="1" dirty="0" smtClean="0">
                <a:solidFill>
                  <a:srgbClr val="FFC000"/>
                </a:solidFill>
                <a:latin typeface="BIZ UDPゴシック" panose="020B0400000000000000" pitchFamily="50" charset="-128"/>
                <a:ea typeface="BIZ UDPゴシック" panose="020B0400000000000000" pitchFamily="50" charset="-128"/>
              </a:rPr>
            </a:br>
            <a:r>
              <a:rPr lang="ja-JP" altLang="en-US" sz="7100" i="1" u="sng" dirty="0" smtClean="0">
                <a:solidFill>
                  <a:schemeClr val="bg2">
                    <a:lumMod val="75000"/>
                  </a:schemeClr>
                </a:solidFill>
                <a:latin typeface="BIZ UDPゴシック" panose="020B0400000000000000" pitchFamily="50" charset="-128"/>
                <a:ea typeface="BIZ UDPゴシック" panose="020B0400000000000000" pitchFamily="50" charset="-128"/>
              </a:rPr>
              <a:t>支援　</a:t>
            </a:r>
            <a:r>
              <a:rPr lang="en-US" altLang="ja-JP" sz="7100" i="1" u="sng" dirty="0" smtClean="0">
                <a:solidFill>
                  <a:schemeClr val="bg2">
                    <a:lumMod val="75000"/>
                  </a:schemeClr>
                </a:solidFill>
                <a:latin typeface="BIZ UDPゴシック" panose="020B0400000000000000" pitchFamily="50" charset="-128"/>
                <a:ea typeface="BIZ UDPゴシック" panose="020B0400000000000000" pitchFamily="50" charset="-128"/>
              </a:rPr>
              <a:t>system</a:t>
            </a:r>
            <a:r>
              <a:rPr lang="ja-JP" altLang="en-US" sz="7100" i="1" u="sng" dirty="0" smtClean="0">
                <a:solidFill>
                  <a:schemeClr val="bg2">
                    <a:lumMod val="75000"/>
                  </a:schemeClr>
                </a:solidFill>
                <a:latin typeface="BIZ UDPゴシック" panose="020B0400000000000000" pitchFamily="50" charset="-128"/>
                <a:ea typeface="BIZ UDPゴシック" panose="020B0400000000000000" pitchFamily="50" charset="-128"/>
              </a:rPr>
              <a:t>　仕様書</a:t>
            </a:r>
            <a:endParaRPr lang="ja-JP" altLang="en-US" sz="7100" i="1" u="sng" dirty="0">
              <a:solidFill>
                <a:schemeClr val="bg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284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72273" y="1579808"/>
            <a:ext cx="8110193" cy="4574262"/>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計画処理</a:t>
            </a:r>
          </a:p>
        </p:txBody>
      </p:sp>
      <p:sp>
        <p:nvSpPr>
          <p:cNvPr id="6" name="楕円 5"/>
          <p:cNvSpPr/>
          <p:nvPr/>
        </p:nvSpPr>
        <p:spPr>
          <a:xfrm>
            <a:off x="1799339" y="1804098"/>
            <a:ext cx="944584" cy="34554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452962" y="724219"/>
            <a:ext cx="847596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15</a:t>
            </a:r>
          </a:p>
          <a:p>
            <a:pPr lvl="0">
              <a:defRPr/>
            </a:pPr>
            <a:r>
              <a:rPr kumimoji="1" lang="ja-JP" altLang="en-US" sz="1400" i="1" dirty="0" smtClean="0">
                <a:solidFill>
                  <a:schemeClr val="accent2">
                    <a:lumMod val="75000"/>
                  </a:schemeClr>
                </a:solidFill>
              </a:rPr>
              <a:t>計画登録・修正、実績登録の画面では、画面のインチ数が小さい場合、画面が見切れてしまいます。</a:t>
            </a:r>
            <a:endParaRPr kumimoji="1" lang="en-US" altLang="ja-JP" sz="1400" i="1" dirty="0" smtClean="0">
              <a:solidFill>
                <a:schemeClr val="accent2">
                  <a:lumMod val="75000"/>
                </a:schemeClr>
              </a:solidFill>
            </a:endParaRPr>
          </a:p>
          <a:p>
            <a:pPr lvl="0">
              <a:defRPr/>
            </a:pPr>
            <a:r>
              <a:rPr kumimoji="1" lang="ja-JP" altLang="en-US" sz="1400" i="1" dirty="0">
                <a:solidFill>
                  <a:schemeClr val="accent2">
                    <a:lumMod val="75000"/>
                  </a:schemeClr>
                </a:solidFill>
                <a:latin typeface="Tw Cen MT" panose="020B0602020104020603"/>
                <a:ea typeface="ＭＳ Ｐゴシック" panose="020B0600070205080204" pitchFamily="50" charset="-128"/>
              </a:rPr>
              <a:t>その</a:t>
            </a:r>
            <a:r>
              <a:rPr kumimoji="1" lang="ja-JP" altLang="en-US" sz="1400" i="1" dirty="0" smtClean="0">
                <a:solidFill>
                  <a:schemeClr val="accent2">
                    <a:lumMod val="75000"/>
                  </a:schemeClr>
                </a:solidFill>
                <a:latin typeface="Tw Cen MT" panose="020B0602020104020603"/>
                <a:ea typeface="ＭＳ Ｐゴシック" panose="020B0600070205080204" pitchFamily="50" charset="-128"/>
              </a:rPr>
              <a:t>場合、画面倍率を</a:t>
            </a:r>
            <a:r>
              <a:rPr kumimoji="1" lang="en-US" altLang="ja-JP" sz="1400" i="1" dirty="0" smtClean="0">
                <a:solidFill>
                  <a:schemeClr val="accent2">
                    <a:lumMod val="75000"/>
                  </a:schemeClr>
                </a:solidFill>
                <a:latin typeface="Tw Cen MT" panose="020B0602020104020603"/>
                <a:ea typeface="ＭＳ Ｐゴシック" panose="020B0600070205080204" pitchFamily="50" charset="-128"/>
              </a:rPr>
              <a:t>100</a:t>
            </a:r>
            <a:r>
              <a:rPr kumimoji="1" lang="ja-JP" altLang="en-US" sz="1400" i="1" dirty="0" smtClean="0">
                <a:solidFill>
                  <a:schemeClr val="accent2">
                    <a:lumMod val="75000"/>
                  </a:schemeClr>
                </a:solidFill>
                <a:latin typeface="Tw Cen MT" panose="020B0602020104020603"/>
                <a:ea typeface="ＭＳ Ｐゴシック" panose="020B0600070205080204" pitchFamily="50" charset="-128"/>
              </a:rPr>
              <a:t>より小さい数を入力し、「適用」ボタンを押すことで、サイズ変更できます。</a:t>
            </a:r>
            <a:endParaRPr kumimoji="1" lang="en-US" altLang="ja-JP" sz="1400" i="1" dirty="0" smtClean="0">
              <a:solidFill>
                <a:srgbClr val="4BCAAD">
                  <a:lumMod val="75000"/>
                </a:srgbClr>
              </a:solidFill>
              <a:latin typeface="Tw Cen MT" panose="020B0602020104020603"/>
              <a:ea typeface="ＭＳ Ｐゴシック" panose="020B0600070205080204" pitchFamily="50" charset="-128"/>
            </a:endParaRPr>
          </a:p>
          <a:p>
            <a:pPr lvl="0"/>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pic>
        <p:nvPicPr>
          <p:cNvPr id="11" name="図 10"/>
          <p:cNvPicPr>
            <a:picLocks noChangeAspect="1"/>
          </p:cNvPicPr>
          <p:nvPr/>
        </p:nvPicPr>
        <p:blipFill>
          <a:blip r:embed="rId3"/>
          <a:stretch>
            <a:fillRect/>
          </a:stretch>
        </p:blipFill>
        <p:spPr>
          <a:xfrm>
            <a:off x="4687582" y="2601798"/>
            <a:ext cx="6989768" cy="3972376"/>
          </a:xfrm>
          <a:prstGeom prst="rect">
            <a:avLst/>
          </a:prstGeom>
        </p:spPr>
      </p:pic>
    </p:spTree>
    <p:extLst>
      <p:ext uri="{BB962C8B-B14F-4D97-AF65-F5344CB8AC3E}">
        <p14:creationId xmlns:p14="http://schemas.microsoft.com/office/powerpoint/2010/main" val="123735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166540" y="1378341"/>
            <a:ext cx="7465181" cy="4210466"/>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計画（</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登録）</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7737230" y="808969"/>
            <a:ext cx="426427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リスト</a:t>
            </a:r>
            <a:r>
              <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BOX</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は、開いて選択してください。</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sp>
        <p:nvSpPr>
          <p:cNvPr id="7" name="テキスト ボックス 6"/>
          <p:cNvSpPr txBox="1"/>
          <p:nvPr/>
        </p:nvSpPr>
        <p:spPr>
          <a:xfrm>
            <a:off x="7772399" y="1490472"/>
            <a:ext cx="4264270"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17</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テキスト</a:t>
            </a:r>
            <a:r>
              <a:rPr kumimoji="1" lang="en-US" altLang="ja-JP" sz="1400" i="1" dirty="0" smtClean="0">
                <a:solidFill>
                  <a:srgbClr val="4BCAAD">
                    <a:lumMod val="75000"/>
                  </a:srgbClr>
                </a:solidFill>
              </a:rPr>
              <a:t>BOX</a:t>
            </a:r>
            <a:r>
              <a:rPr kumimoji="1" lang="ja-JP" altLang="en-US" sz="1400" i="1" dirty="0" smtClean="0">
                <a:solidFill>
                  <a:srgbClr val="4BCAAD">
                    <a:lumMod val="75000"/>
                  </a:srgbClr>
                </a:solidFill>
              </a:rPr>
              <a:t>は、文字・数字を入力して</a:t>
            </a:r>
            <a:r>
              <a:rPr kumimoji="1" lang="ja-JP" altLang="en-US" sz="1400" i="1" dirty="0">
                <a:solidFill>
                  <a:srgbClr val="4BCAAD">
                    <a:lumMod val="75000"/>
                  </a:srgbClr>
                </a:solidFill>
              </a:rPr>
              <a:t>ください</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1" u="none" strike="noStrike" kern="1200" cap="none" spc="0" normalizeH="0" baseline="0" noProof="0" dirty="0" smtClean="0">
                <a:ln>
                  <a:noFill/>
                </a:ln>
                <a:solidFill>
                  <a:srgbClr val="4BCAAD">
                    <a:lumMod val="75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i="1" u="none" strike="noStrike" kern="1200" cap="none" spc="0" normalizeH="0" baseline="0" noProof="0" dirty="0" smtClean="0">
                <a:ln>
                  <a:noFill/>
                </a:ln>
                <a:solidFill>
                  <a:srgbClr val="4BCAAD">
                    <a:lumMod val="75000"/>
                  </a:srgbClr>
                </a:solidFill>
                <a:effectLst/>
                <a:uLnTx/>
                <a:uFillTx/>
                <a:latin typeface="BIZ UDPゴシック" panose="020B0400000000000000" pitchFamily="50" charset="-128"/>
                <a:ea typeface="BIZ UDPゴシック" panose="020B0400000000000000" pitchFamily="50" charset="-128"/>
                <a:cs typeface="+mn-cs"/>
              </a:rPr>
              <a:t>コピー及び貼り付け方法</a:t>
            </a:r>
            <a:endParaRPr kumimoji="1" lang="en-US" altLang="ja-JP" sz="1400" i="1" u="none" strike="noStrike" kern="1200" cap="none" spc="0" normalizeH="0" baseline="0" noProof="0" dirty="0" smtClean="0">
              <a:ln>
                <a:noFill/>
              </a:ln>
              <a:solidFill>
                <a:srgbClr val="4BCAAD">
                  <a:lumMod val="75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a:solidFill>
                <a:srgbClr val="4BCAAD">
                  <a:lumMod val="75000"/>
                </a:srgbClr>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u="none" strike="noStrike" kern="1200" cap="none" spc="0" normalizeH="0" baseline="0" noProof="0" dirty="0" smtClean="0">
                <a:ln>
                  <a:noFill/>
                </a:ln>
                <a:solidFill>
                  <a:srgbClr val="4BCAAD">
                    <a:lumMod val="75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コピー・・・</a:t>
            </a:r>
            <a:r>
              <a:rPr kumimoji="1" lang="en-US" altLang="ja-JP" sz="1400"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Ctrl  </a:t>
            </a:r>
            <a:r>
              <a:rPr kumimoji="1" lang="ja-JP" altLang="en-US" sz="1400"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400"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C</a:t>
            </a:r>
          </a:p>
          <a:p>
            <a:pPr lvl="0">
              <a:defRPr/>
            </a:pPr>
            <a:r>
              <a:rPr kumimoji="1" lang="ja-JP" altLang="en-US" sz="1400" i="1" dirty="0">
                <a:solidFill>
                  <a:srgbClr val="4BCAAD">
                    <a:lumMod val="75000"/>
                  </a:srgbClr>
                </a:solidFill>
                <a:latin typeface="BIZ UDPゴシック" panose="020B0400000000000000" pitchFamily="50" charset="-128"/>
                <a:ea typeface="BIZ UDPゴシック" panose="020B0400000000000000" pitchFamily="50" charset="-128"/>
              </a:rPr>
              <a:t>　</a:t>
            </a:r>
            <a:r>
              <a:rPr kumimoji="1" lang="ja-JP" altLang="en-US" sz="1400" i="1" dirty="0" smtClean="0">
                <a:solidFill>
                  <a:srgbClr val="4BCAAD">
                    <a:lumMod val="75000"/>
                  </a:srgbClr>
                </a:solidFill>
                <a:latin typeface="BIZ UDPゴシック" panose="020B0400000000000000" pitchFamily="50" charset="-128"/>
                <a:ea typeface="BIZ UDPゴシック" panose="020B0400000000000000" pitchFamily="50" charset="-128"/>
              </a:rPr>
              <a:t>　</a:t>
            </a:r>
            <a:r>
              <a:rPr kumimoji="1" lang="ja-JP" altLang="en-US" sz="1400" i="1" dirty="0" smtClean="0">
                <a:solidFill>
                  <a:srgbClr val="FF0000"/>
                </a:solidFill>
                <a:latin typeface="BIZ UDPゴシック" panose="020B0400000000000000" pitchFamily="50" charset="-128"/>
                <a:ea typeface="BIZ UDPゴシック" panose="020B0400000000000000" pitchFamily="50" charset="-128"/>
              </a:rPr>
              <a:t>貼り付け・・</a:t>
            </a:r>
            <a:r>
              <a:rPr kumimoji="1" lang="en-US" altLang="ja-JP" sz="1400" i="1" dirty="0">
                <a:solidFill>
                  <a:srgbClr val="FF0000"/>
                </a:solidFill>
                <a:latin typeface="BIZ UDPゴシック" panose="020B0400000000000000" pitchFamily="50" charset="-128"/>
                <a:ea typeface="BIZ UDPゴシック" panose="020B0400000000000000" pitchFamily="50" charset="-128"/>
              </a:rPr>
              <a:t>Ctrl  </a:t>
            </a:r>
            <a:r>
              <a:rPr kumimoji="1" lang="ja-JP" altLang="en-US" sz="1400" i="1" dirty="0">
                <a:solidFill>
                  <a:srgbClr val="FF0000"/>
                </a:solidFill>
                <a:latin typeface="BIZ UDPゴシック" panose="020B0400000000000000" pitchFamily="50" charset="-128"/>
                <a:ea typeface="BIZ UDPゴシック" panose="020B0400000000000000" pitchFamily="50" charset="-128"/>
              </a:rPr>
              <a:t>＋　</a:t>
            </a:r>
            <a:r>
              <a:rPr kumimoji="1" lang="en-US" altLang="ja-JP" sz="1400" i="1" dirty="0" smtClean="0">
                <a:solidFill>
                  <a:srgbClr val="FF0000"/>
                </a:solidFill>
                <a:latin typeface="BIZ UDPゴシック" panose="020B0400000000000000" pitchFamily="50" charset="-128"/>
                <a:ea typeface="BIZ UDPゴシック" panose="020B0400000000000000" pitchFamily="50" charset="-128"/>
              </a:rPr>
              <a:t>V</a:t>
            </a:r>
            <a:endParaRPr kumimoji="1" lang="en-US" altLang="ja-JP" sz="1400"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7702061" y="3649302"/>
            <a:ext cx="4334608"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面積要件チェック、下限本数チェック</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事業メニューに応じた面積要件（おおむね）のチェックをします。</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併せて下限本数のチェックをします。なお、下限本数はおおむね本数ではありません。</a:t>
            </a:r>
            <a:endParaRPr kumimoji="1" lang="en-US" altLang="ja-JP" sz="1400" i="1" dirty="0" smtClean="0">
              <a:solidFill>
                <a:srgbClr val="4BCAAD">
                  <a:lumMod val="75000"/>
                </a:srgbClr>
              </a:solidFill>
            </a:endParaRPr>
          </a:p>
          <a:p>
            <a:pPr lvl="0"/>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下限本数を下回っています</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本数を確認してください</a:t>
            </a:r>
            <a:r>
              <a:rPr kumimoji="1" lang="ja-JP" altLang="en-US" sz="1400" i="1" dirty="0" smtClean="0">
                <a:solidFill>
                  <a:srgbClr val="4BCAAD">
                    <a:lumMod val="75000"/>
                  </a:srgbClr>
                </a:solidFill>
              </a:rPr>
              <a:t>！</a:t>
            </a:r>
            <a:endParaRPr kumimoji="1" lang="en-US" altLang="ja-JP" sz="1400" i="1" dirty="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実行しますか</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省力樹形の場合　おおむね本数をクリアしているときは「はい」</a:t>
            </a:r>
            <a:r>
              <a:rPr kumimoji="1" lang="en-US" altLang="ja-JP" sz="1400" i="1" dirty="0">
                <a:solidFill>
                  <a:srgbClr val="4BCAAD">
                    <a:lumMod val="75000"/>
                  </a:srgbClr>
                </a:solidFill>
              </a:rPr>
              <a:t>" </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「いいえ」を押したら処理を中断</a:t>
            </a:r>
            <a:r>
              <a:rPr kumimoji="1" lang="ja-JP" altLang="en-US" sz="1400" i="1" dirty="0" smtClean="0">
                <a:solidFill>
                  <a:srgbClr val="4BCAAD">
                    <a:lumMod val="75000"/>
                  </a:srgbClr>
                </a:solidFill>
              </a:rPr>
              <a:t>します</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のメッセージが表示されます。</a:t>
            </a:r>
            <a:endPar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p:cNvSpPr txBox="1"/>
          <p:nvPr/>
        </p:nvSpPr>
        <p:spPr>
          <a:xfrm>
            <a:off x="7702061" y="2967799"/>
            <a:ext cx="426427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18</a:t>
            </a:r>
          </a:p>
          <a:p>
            <a:pPr lvl="0">
              <a:defRPr/>
            </a:pPr>
            <a:r>
              <a:rPr kumimoji="1" lang="ja-JP" altLang="en-US" sz="1400" i="1" dirty="0" smtClean="0">
                <a:solidFill>
                  <a:srgbClr val="4BCAAD">
                    <a:lumMod val="75000"/>
                  </a:srgbClr>
                </a:solidFill>
              </a:rPr>
              <a:t>入力が終われば、「登録</a:t>
            </a:r>
            <a:r>
              <a:rPr kumimoji="1" lang="ja-JP" altLang="en-US" sz="1400" i="1" dirty="0">
                <a:solidFill>
                  <a:srgbClr val="4BCAAD">
                    <a:lumMod val="75000"/>
                  </a:srgbClr>
                </a:solidFill>
              </a:rPr>
              <a:t>」ボタンを</a:t>
            </a:r>
            <a:r>
              <a:rPr kumimoji="1" lang="ja-JP" altLang="en-US" sz="1400" i="1" dirty="0" smtClean="0">
                <a:solidFill>
                  <a:srgbClr val="4BCAAD">
                    <a:lumMod val="75000"/>
                  </a:srgbClr>
                </a:solidFill>
              </a:rPr>
              <a:t>押してください。</a:t>
            </a:r>
            <a:endPar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楕円 12"/>
          <p:cNvSpPr/>
          <p:nvPr/>
        </p:nvSpPr>
        <p:spPr>
          <a:xfrm>
            <a:off x="96200" y="2967799"/>
            <a:ext cx="1397056" cy="128318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3122" y="5817408"/>
            <a:ext cx="5348842" cy="738664"/>
          </a:xfrm>
          <a:prstGeom prst="rect">
            <a:avLst/>
          </a:prstGeom>
          <a:noFill/>
        </p:spPr>
        <p:txBody>
          <a:bodyPr wrap="square" rtlCol="0">
            <a:spAutoFit/>
          </a:bodyPr>
          <a:lstStyle/>
          <a:p>
            <a:pPr lvl="0">
              <a:defRPr/>
            </a:pPr>
            <a:r>
              <a:rPr kumimoji="1" lang="ja-JP" altLang="en-US" sz="1400" b="0" i="1" u="sng" strike="noStrike" kern="1200" cap="none" spc="0" normalizeH="0" baseline="0" noProof="0" dirty="0" smtClean="0">
                <a:ln>
                  <a:noFill/>
                </a:ln>
                <a:solidFill>
                  <a:srgbClr val="C00000"/>
                </a:solidFill>
                <a:effectLst/>
                <a:uLnTx/>
                <a:uFillTx/>
                <a:latin typeface="Tw Cen MT" panose="020B0602020104020603"/>
                <a:ea typeface="ＭＳ Ｐゴシック" panose="020B0600070205080204" pitchFamily="50" charset="-128"/>
              </a:rPr>
              <a:t>留意点・・・</a:t>
            </a:r>
            <a:r>
              <a:rPr kumimoji="1" lang="en-US" altLang="ja-JP" sz="1400" b="0" i="1" u="sng" strike="noStrike" kern="1200" cap="none" spc="0" normalizeH="0" baseline="0" noProof="0" dirty="0" smtClean="0">
                <a:ln>
                  <a:noFill/>
                </a:ln>
                <a:solidFill>
                  <a:srgbClr val="C00000"/>
                </a:solidFill>
                <a:effectLst/>
                <a:uLnTx/>
                <a:uFillTx/>
                <a:latin typeface="Tw Cen MT" panose="020B0602020104020603"/>
                <a:ea typeface="ＭＳ Ｐゴシック" panose="020B0600070205080204" pitchFamily="50" charset="-128"/>
              </a:rPr>
              <a:t>4</a:t>
            </a:r>
            <a:r>
              <a:rPr kumimoji="1" lang="ja-JP" altLang="en-US" sz="1400" b="0" i="1" u="sng" strike="noStrike" kern="1200" cap="none" spc="0" normalizeH="0" baseline="0" noProof="0" dirty="0" smtClean="0">
                <a:ln>
                  <a:noFill/>
                </a:ln>
                <a:solidFill>
                  <a:srgbClr val="C00000"/>
                </a:solidFill>
                <a:effectLst/>
                <a:uLnTx/>
                <a:uFillTx/>
                <a:latin typeface="Tw Cen MT" panose="020B0602020104020603"/>
                <a:ea typeface="ＭＳ Ｐゴシック" panose="020B0600070205080204" pitchFamily="50" charset="-128"/>
              </a:rPr>
              <a:t>園地情報（転換先）は、特認事業も含めた全ての事業で入力してください。（品目集計等で、</a:t>
            </a:r>
            <a:r>
              <a:rPr kumimoji="1" lang="en-US" altLang="zh-TW" sz="1400" i="1" u="sng" dirty="0">
                <a:solidFill>
                  <a:srgbClr val="C00000"/>
                </a:solidFill>
                <a:ea typeface="ＭＳ Ｐゴシック" panose="020B0600070205080204" pitchFamily="50" charset="-128"/>
              </a:rPr>
              <a:t>4</a:t>
            </a:r>
            <a:r>
              <a:rPr kumimoji="1" lang="zh-TW" altLang="en-US" sz="1400" i="1" u="sng" dirty="0">
                <a:solidFill>
                  <a:srgbClr val="C00000"/>
                </a:solidFill>
                <a:ea typeface="ＭＳ Ｐゴシック" panose="020B0600070205080204" pitchFamily="50" charset="-128"/>
              </a:rPr>
              <a:t>園地情報（転換先）</a:t>
            </a:r>
            <a:r>
              <a:rPr kumimoji="1" lang="ja-JP" altLang="en-US" sz="1400" b="0" i="1" u="sng" strike="noStrike" kern="1200" cap="none" spc="0" normalizeH="0" baseline="0" noProof="0" dirty="0" smtClean="0">
                <a:ln>
                  <a:noFill/>
                </a:ln>
                <a:solidFill>
                  <a:srgbClr val="C00000"/>
                </a:solidFill>
                <a:effectLst/>
                <a:uLnTx/>
                <a:uFillTx/>
                <a:latin typeface="Tw Cen MT" panose="020B0602020104020603"/>
                <a:ea typeface="ＭＳ Ｐゴシック" panose="020B0600070205080204" pitchFamily="50" charset="-128"/>
              </a:rPr>
              <a:t>の集計を行っているためです）</a:t>
            </a:r>
            <a:endParaRPr kumimoji="1" lang="ja-JP" altLang="en-US" sz="1400" b="0" i="1" u="sng" strike="noStrike" kern="1200" cap="none" spc="0" normalizeH="0" baseline="0" noProof="0" dirty="0">
              <a:ln>
                <a:noFill/>
              </a:ln>
              <a:solidFill>
                <a:srgbClr val="C00000"/>
              </a:solidFill>
              <a:effectLst/>
              <a:uLnTx/>
              <a:uFillTx/>
              <a:latin typeface="Tw Cen MT" panose="020B0602020104020603"/>
              <a:ea typeface="ＭＳ Ｐゴシック" panose="020B0600070205080204" pitchFamily="50" charset="-128"/>
            </a:endParaRPr>
          </a:p>
        </p:txBody>
      </p:sp>
      <p:sp>
        <p:nvSpPr>
          <p:cNvPr id="12" name="楕円 11"/>
          <p:cNvSpPr/>
          <p:nvPr/>
        </p:nvSpPr>
        <p:spPr>
          <a:xfrm>
            <a:off x="4002826" y="5307613"/>
            <a:ext cx="1191343" cy="27174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990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in)">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3" grpId="0" animBg="1"/>
      <p:bldP spid="9"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74426" y="1429707"/>
            <a:ext cx="7516285" cy="4347655"/>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計画（</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登録）</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1248507" y="1041423"/>
            <a:ext cx="4404947" cy="307777"/>
          </a:xfrm>
          <a:prstGeom prst="rect">
            <a:avLst/>
          </a:prstGeom>
          <a:noFill/>
        </p:spPr>
        <p:txBody>
          <a:bodyPr wrap="square" rtlCol="0">
            <a:spAutoFit/>
          </a:bodyPr>
          <a:lstStyle/>
          <a:p>
            <a:r>
              <a:rPr kumimoji="1" lang="ja-JP" altLang="en-US" sz="1400" i="1" u="sng" dirty="0" smtClean="0">
                <a:solidFill>
                  <a:srgbClr val="FF6699"/>
                </a:solidFill>
              </a:rPr>
              <a:t>果樹先導的取組支援事業の登録画面は・・</a:t>
            </a:r>
            <a:endParaRPr kumimoji="1" lang="en-US" altLang="ja-JP" sz="1400" i="1" dirty="0" smtClean="0">
              <a:solidFill>
                <a:srgbClr val="FF6699"/>
              </a:solidFill>
            </a:endParaRPr>
          </a:p>
        </p:txBody>
      </p:sp>
      <p:sp>
        <p:nvSpPr>
          <p:cNvPr id="7" name="テキスト ボックス 6"/>
          <p:cNvSpPr txBox="1"/>
          <p:nvPr/>
        </p:nvSpPr>
        <p:spPr>
          <a:xfrm>
            <a:off x="7999368" y="906140"/>
            <a:ext cx="3859551"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20</a:t>
            </a:r>
          </a:p>
          <a:p>
            <a:pPr lvl="0">
              <a:defRPr/>
            </a:pPr>
            <a:r>
              <a:rPr kumimoji="1" lang="zh-TW" altLang="en-US" sz="1400" i="1" dirty="0">
                <a:solidFill>
                  <a:srgbClr val="FF6699"/>
                </a:solidFill>
                <a:latin typeface="BIZ UDPゴシック" panose="020B0400000000000000" pitchFamily="50" charset="-128"/>
                <a:ea typeface="BIZ UDPゴシック" panose="020B0400000000000000" pitchFamily="50" charset="-128"/>
              </a:rPr>
              <a:t>果樹先導的取組支援事業</a:t>
            </a:r>
            <a:r>
              <a:rPr kumimoji="1" lang="ja-JP" altLang="en-US" sz="1400" i="1" dirty="0" smtClean="0">
                <a:solidFill>
                  <a:srgbClr val="4BCAAD">
                    <a:lumMod val="75000"/>
                  </a:srgbClr>
                </a:solidFill>
              </a:rPr>
              <a:t>は、下限本数の要件はありませんが・・・</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面積要件チェック、下限本数チェック</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事業メニューに応じた面積要件（おおむね）のチェックをします。</a:t>
            </a:r>
            <a:endParaRPr kumimoji="1" lang="en-US" altLang="ja-JP" sz="1400" i="1" dirty="0" smtClean="0">
              <a:solidFill>
                <a:srgbClr val="4BCAAD">
                  <a:lumMod val="75000"/>
                </a:srgbClr>
              </a:solidFill>
            </a:endParaRPr>
          </a:p>
          <a:p>
            <a:pPr lvl="0"/>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下限本数を下回っています</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本数を確認してください</a:t>
            </a:r>
            <a:r>
              <a:rPr kumimoji="1" lang="ja-JP" altLang="en-US" sz="1400" i="1" dirty="0" smtClean="0">
                <a:solidFill>
                  <a:srgbClr val="4BCAAD">
                    <a:lumMod val="75000"/>
                  </a:srgbClr>
                </a:solidFill>
              </a:rPr>
              <a:t>！</a:t>
            </a:r>
            <a:endParaRPr kumimoji="1" lang="en-US" altLang="ja-JP" sz="1400" i="1" dirty="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a:solidFill>
                  <a:srgbClr val="4BCAAD">
                    <a:lumMod val="75000"/>
                  </a:srgbClr>
                </a:solidFill>
              </a:rPr>
              <a:t>実行しますか</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zh-TW" altLang="en-US" sz="1400" i="1" dirty="0">
                <a:solidFill>
                  <a:schemeClr val="accent2">
                    <a:lumMod val="75000"/>
                  </a:schemeClr>
                </a:solidFill>
                <a:latin typeface="BIZ UDPゴシック" panose="020B0400000000000000" pitchFamily="50" charset="-128"/>
                <a:ea typeface="BIZ UDPゴシック" panose="020B0400000000000000" pitchFamily="50" charset="-128"/>
              </a:rPr>
              <a:t>果樹先導的取組支援事業</a:t>
            </a:r>
            <a:r>
              <a:rPr kumimoji="1" lang="ja-JP" altLang="en-US" sz="1400" i="1" dirty="0" smtClean="0">
                <a:solidFill>
                  <a:schemeClr val="accent2">
                    <a:lumMod val="75000"/>
                  </a:schemeClr>
                </a:solidFill>
                <a:latin typeface="BIZ UDPゴシック" panose="020B0400000000000000" pitchFamily="50" charset="-128"/>
                <a:ea typeface="BIZ UDPゴシック" panose="020B0400000000000000" pitchFamily="50" charset="-128"/>
              </a:rPr>
              <a:t>の場合</a:t>
            </a:r>
            <a:r>
              <a:rPr kumimoji="1" lang="ja-JP" altLang="en-US" sz="1400" i="1" dirty="0" smtClean="0">
                <a:solidFill>
                  <a:schemeClr val="accent2">
                    <a:lumMod val="75000"/>
                  </a:schemeClr>
                </a:solidFill>
              </a:rPr>
              <a:t>、</a:t>
            </a:r>
            <a:r>
              <a:rPr kumimoji="1" lang="ja-JP" altLang="en-US" sz="1400" i="1" dirty="0" smtClean="0">
                <a:solidFill>
                  <a:srgbClr val="4BCAAD">
                    <a:lumMod val="75000"/>
                  </a:srgbClr>
                </a:solidFill>
              </a:rPr>
              <a:t>省力</a:t>
            </a:r>
            <a:r>
              <a:rPr kumimoji="1" lang="ja-JP" altLang="en-US" sz="1400" i="1" dirty="0">
                <a:solidFill>
                  <a:srgbClr val="4BCAAD">
                    <a:lumMod val="75000"/>
                  </a:srgbClr>
                </a:solidFill>
              </a:rPr>
              <a:t>樹形の場合　おおむね本数をクリアしているときは「はい」</a:t>
            </a:r>
            <a:r>
              <a:rPr kumimoji="1" lang="en-US" altLang="ja-JP" sz="1400" i="1" dirty="0">
                <a:solidFill>
                  <a:srgbClr val="4BCAAD">
                    <a:lumMod val="75000"/>
                  </a:srgbClr>
                </a:solidFill>
              </a:rPr>
              <a:t>" </a:t>
            </a:r>
            <a:endParaRPr kumimoji="1" lang="en-US" altLang="ja-JP" sz="1400" i="1" dirty="0" smtClean="0">
              <a:solidFill>
                <a:srgbClr val="4BCAAD">
                  <a:lumMod val="75000"/>
                </a:srgbClr>
              </a:solidFill>
            </a:endParaRPr>
          </a:p>
          <a:p>
            <a:pPr lvl="0"/>
            <a:r>
              <a:rPr kumimoji="1" lang="en-US" altLang="ja-JP" sz="1400" i="1" dirty="0" smtClean="0">
                <a:solidFill>
                  <a:srgbClr val="4BCAAD">
                    <a:lumMod val="75000"/>
                  </a:srgbClr>
                </a:solidFill>
              </a:rPr>
              <a:t>“</a:t>
            </a:r>
            <a:r>
              <a:rPr kumimoji="1" lang="ja-JP" altLang="en-US" sz="1400" i="1" dirty="0" smtClean="0">
                <a:solidFill>
                  <a:srgbClr val="4BCAAD">
                    <a:lumMod val="75000"/>
                  </a:srgbClr>
                </a:solidFill>
              </a:rPr>
              <a:t>「</a:t>
            </a:r>
            <a:r>
              <a:rPr kumimoji="1" lang="ja-JP" altLang="en-US" sz="1400" i="1" dirty="0">
                <a:solidFill>
                  <a:srgbClr val="4BCAAD">
                    <a:lumMod val="75000"/>
                  </a:srgbClr>
                </a:solidFill>
              </a:rPr>
              <a:t>いいえ」を押したら処理を中断</a:t>
            </a:r>
            <a:r>
              <a:rPr kumimoji="1" lang="ja-JP" altLang="en-US" sz="1400" i="1" dirty="0" smtClean="0">
                <a:solidFill>
                  <a:srgbClr val="4BCAAD">
                    <a:lumMod val="75000"/>
                  </a:srgbClr>
                </a:solidFill>
              </a:rPr>
              <a:t>します。</a:t>
            </a:r>
            <a:endParaRPr kumimoji="1" lang="en-US" altLang="ja-JP" sz="1400" i="1" dirty="0" smtClean="0">
              <a:solidFill>
                <a:srgbClr val="4BCAAD">
                  <a:lumMod val="75000"/>
                </a:srgbClr>
              </a:solidFill>
            </a:endParaRPr>
          </a:p>
          <a:p>
            <a:pPr lvl="0"/>
            <a:r>
              <a:rPr kumimoji="1" lang="ja-JP" altLang="en-US" sz="1400" i="1" dirty="0">
                <a:solidFill>
                  <a:srgbClr val="4BCAAD">
                    <a:lumMod val="75000"/>
                  </a:srgbClr>
                </a:solidFill>
              </a:rPr>
              <a:t>の</a:t>
            </a:r>
            <a:r>
              <a:rPr kumimoji="1" lang="ja-JP" altLang="en-US" sz="1400" i="1" dirty="0" smtClean="0">
                <a:solidFill>
                  <a:srgbClr val="4BCAAD">
                    <a:lumMod val="75000"/>
                  </a:srgbClr>
                </a:solidFill>
              </a:rPr>
              <a:t>メッセージが表示されますので・・・・</a:t>
            </a:r>
            <a:endParaRPr kumimoji="1" lang="en-US" altLang="ja-JP" sz="1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7999367" y="4177804"/>
            <a:ext cx="3039420" cy="307777"/>
          </a:xfrm>
          <a:prstGeom prst="rect">
            <a:avLst/>
          </a:prstGeom>
          <a:noFill/>
        </p:spPr>
        <p:txBody>
          <a:bodyPr wrap="square" rtlCol="0">
            <a:spAutoFit/>
          </a:bodyPr>
          <a:lstStyle/>
          <a:p>
            <a:pPr lvl="0"/>
            <a:r>
              <a:rPr kumimoji="1" lang="ja-JP" altLang="en-US" sz="1400" b="1"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「はい</a:t>
            </a:r>
            <a:r>
              <a:rPr kumimoji="1" lang="ja-JP" altLang="en-US" sz="1400" b="1" i="1" dirty="0" smtClean="0">
                <a:solidFill>
                  <a:srgbClr val="FF0000"/>
                </a:solidFill>
                <a:latin typeface="BIZ UDPゴシック" panose="020B0400000000000000" pitchFamily="50" charset="-128"/>
                <a:ea typeface="BIZ UDPゴシック" panose="020B0400000000000000" pitchFamily="50" charset="-128"/>
              </a:rPr>
              <a:t>」で、データ登録がされます。</a:t>
            </a:r>
            <a:endParaRPr kumimoji="1" lang="en-US" altLang="ja-JP" sz="1400" b="1" i="0"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7760070" y="4485581"/>
            <a:ext cx="4179884" cy="2246769"/>
          </a:xfrm>
          <a:prstGeom prst="rect">
            <a:avLst/>
          </a:prstGeom>
          <a:noFill/>
        </p:spPr>
        <p:txBody>
          <a:bodyPr wrap="square" rtlCol="0">
            <a:spAutoFit/>
          </a:bodyPr>
          <a:lstStyle/>
          <a:p>
            <a:pPr lvl="0"/>
            <a:r>
              <a:rPr kumimoji="1" lang="ja-JP" altLang="en-US" sz="1400" b="1" i="1" u="none" strike="noStrike" kern="1200" cap="none" spc="0" normalizeH="0" baseline="0" noProof="0" dirty="0" smtClean="0">
                <a:ln>
                  <a:noFill/>
                </a:ln>
                <a:solidFill>
                  <a:srgbClr val="FF6699"/>
                </a:solidFill>
                <a:effectLst/>
                <a:uLnTx/>
                <a:uFillTx/>
                <a:latin typeface="BIZ UDPゴシック" panose="020B0400000000000000" pitchFamily="50" charset="-128"/>
                <a:ea typeface="BIZ UDPゴシック" panose="020B0400000000000000" pitchFamily="50" charset="-128"/>
              </a:rPr>
              <a:t>「改植」又は「新植」と一体で行う果樹棚等の設置を登録する場合・・・・・</a:t>
            </a:r>
            <a:endParaRPr kumimoji="1" lang="en-US" altLang="ja-JP" sz="1400" b="1" i="1" u="none" strike="noStrike" kern="1200" cap="none" spc="0" normalizeH="0" baseline="0" noProof="0" dirty="0" smtClean="0">
              <a:ln>
                <a:noFill/>
              </a:ln>
              <a:solidFill>
                <a:srgbClr val="FF6699"/>
              </a:solidFill>
              <a:effectLst/>
              <a:uLnTx/>
              <a:uFillTx/>
              <a:latin typeface="BIZ UDPゴシック" panose="020B0400000000000000" pitchFamily="50" charset="-128"/>
              <a:ea typeface="BIZ UDPゴシック" panose="020B0400000000000000" pitchFamily="50" charset="-128"/>
            </a:endParaRPr>
          </a:p>
          <a:p>
            <a:pPr lvl="0"/>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smtClean="0">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事業メニュー１は、改植又</a:t>
            </a:r>
            <a:r>
              <a:rPr kumimoji="1" lang="ja-JP" altLang="en-US" sz="1400" b="1" i="1" dirty="0">
                <a:solidFill>
                  <a:srgbClr val="FF6699"/>
                </a:solidFill>
                <a:latin typeface="BIZ UDPゴシック" panose="020B0400000000000000" pitchFamily="50" charset="-128"/>
                <a:ea typeface="BIZ UDPゴシック" panose="020B0400000000000000" pitchFamily="50" charset="-128"/>
              </a:rPr>
              <a:t>は新植を選択</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a:solidFill>
                  <a:srgbClr val="FF6699"/>
                </a:solidFill>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　　　　　　　　　（改植又は新植の内容登録）</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smtClean="0">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事業メニュー２は、高接を選択。</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a:solidFill>
                  <a:srgbClr val="FF6699"/>
                </a:solidFill>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　　　　　　　　　（果樹棚等の内容登録）</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smtClean="0">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自由記載項目（計画）に、以下のいずれかを入力。</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a:solidFill>
                  <a:srgbClr val="FF6699"/>
                </a:solidFill>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　　　改植と一体で行う果樹棚等の設置</a:t>
            </a:r>
            <a:endParaRPr kumimoji="1" lang="en-US" altLang="ja-JP" sz="1400" b="1" i="1" dirty="0" smtClean="0">
              <a:solidFill>
                <a:srgbClr val="FF6699"/>
              </a:solidFill>
              <a:latin typeface="BIZ UDPゴシック" panose="020B0400000000000000" pitchFamily="50" charset="-128"/>
              <a:ea typeface="BIZ UDPゴシック" panose="020B0400000000000000" pitchFamily="50" charset="-128"/>
            </a:endParaRPr>
          </a:p>
          <a:p>
            <a:pPr lvl="0"/>
            <a:r>
              <a:rPr kumimoji="1" lang="ja-JP" altLang="en-US" sz="1400" b="1" i="1" dirty="0">
                <a:solidFill>
                  <a:srgbClr val="FF6699"/>
                </a:solidFill>
                <a:latin typeface="BIZ UDPゴシック" panose="020B0400000000000000" pitchFamily="50" charset="-128"/>
                <a:ea typeface="BIZ UDPゴシック" panose="020B0400000000000000" pitchFamily="50" charset="-128"/>
              </a:rPr>
              <a:t>　</a:t>
            </a:r>
            <a:r>
              <a:rPr kumimoji="1" lang="ja-JP" altLang="en-US" sz="1400" b="1" i="1" dirty="0" smtClean="0">
                <a:solidFill>
                  <a:srgbClr val="FF6699"/>
                </a:solidFill>
                <a:latin typeface="BIZ UDPゴシック" panose="020B0400000000000000" pitchFamily="50" charset="-128"/>
                <a:ea typeface="BIZ UDPゴシック" panose="020B0400000000000000" pitchFamily="50" charset="-128"/>
              </a:rPr>
              <a:t>　　　新植と一体で行う果樹棚等の設置</a:t>
            </a:r>
            <a:endParaRPr kumimoji="1" lang="en-US" altLang="ja-JP" sz="1400" b="1" i="1" u="none" strike="noStrike" kern="1200" cap="none" spc="0" normalizeH="0" baseline="0" noProof="0" dirty="0" smtClean="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sp>
        <p:nvSpPr>
          <p:cNvPr id="10" name="楕円 9"/>
          <p:cNvSpPr/>
          <p:nvPr/>
        </p:nvSpPr>
        <p:spPr>
          <a:xfrm>
            <a:off x="2752451" y="2591520"/>
            <a:ext cx="2319169" cy="35952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37328" y="5903893"/>
            <a:ext cx="649506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i="1" dirty="0" smtClean="0">
                <a:solidFill>
                  <a:srgbClr val="FF6699"/>
                </a:solidFill>
              </a:rPr>
              <a:t>4</a:t>
            </a:r>
            <a:r>
              <a:rPr kumimoji="1" lang="ja-JP" altLang="en-US" sz="1400" i="1" dirty="0" smtClean="0">
                <a:solidFill>
                  <a:srgbClr val="FF6699"/>
                </a:solidFill>
              </a:rPr>
              <a:t>年後までに、ア～エのいずれかの要件をみたすこと。ただし、マルドリ代替資材実証の取組については、事業実施の翌年度までにエの要件を満たすこととなっていることから・・ダウンリストから、ア～エのいずれかを必ず選択してください。</a:t>
            </a:r>
            <a:endParaRPr kumimoji="1" lang="en-US" altLang="ja-JP" sz="1400" i="1" dirty="0" smtClean="0">
              <a:solidFill>
                <a:srgbClr val="FF6699"/>
              </a:solidFill>
            </a:endParaRPr>
          </a:p>
        </p:txBody>
      </p:sp>
    </p:spTree>
    <p:extLst>
      <p:ext uri="{BB962C8B-B14F-4D97-AF65-F5344CB8AC3E}">
        <p14:creationId xmlns:p14="http://schemas.microsoft.com/office/powerpoint/2010/main" val="380603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2548" y="1715678"/>
            <a:ext cx="7526947" cy="4233089"/>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計画（</a:t>
            </a:r>
            <a:r>
              <a:rPr kumimoji="1" lang="ja-JP" altLang="en-US" noProof="0" dirty="0">
                <a:solidFill>
                  <a:srgbClr val="86C157">
                    <a:lumMod val="75000"/>
                  </a:srgbClr>
                </a:solidFill>
                <a:latin typeface="BIZ UDPゴシック" panose="020B0400000000000000" pitchFamily="50" charset="-128"/>
                <a:ea typeface="BIZ UDPゴシック" panose="020B0400000000000000" pitchFamily="50" charset="-128"/>
              </a:rPr>
              <a:t>修正</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p:cNvSpPr txBox="1"/>
          <p:nvPr/>
        </p:nvSpPr>
        <p:spPr>
          <a:xfrm>
            <a:off x="7737230" y="1187034"/>
            <a:ext cx="426427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21</a:t>
            </a:r>
          </a:p>
          <a:p>
            <a:pPr lvl="0">
              <a:defRPr/>
            </a:pP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計画登録した内容に誤りがあった場合に「検索」</a:t>
            </a:r>
            <a:r>
              <a:rPr kumimoji="1" lang="ja-JP" altLang="en-US" sz="1400" i="1" dirty="0" smtClean="0">
                <a:solidFill>
                  <a:srgbClr val="4BCAAD">
                    <a:lumMod val="75000"/>
                  </a:srgbClr>
                </a:solidFill>
              </a:rPr>
              <a:t>ボタン</a:t>
            </a:r>
            <a:r>
              <a:rPr kumimoji="1" lang="ja-JP" altLang="en-US" sz="1400" i="1" dirty="0">
                <a:solidFill>
                  <a:srgbClr val="4BCAAD">
                    <a:lumMod val="75000"/>
                  </a:srgbClr>
                </a:solidFill>
              </a:rPr>
              <a:t>を</a:t>
            </a:r>
            <a:r>
              <a:rPr kumimoji="1" lang="ja-JP" altLang="en-US" sz="1400" i="1" dirty="0" smtClean="0">
                <a:solidFill>
                  <a:srgbClr val="4BCAAD">
                    <a:lumMod val="75000"/>
                  </a:srgbClr>
                </a:solidFill>
              </a:rPr>
              <a:t>押すと登録されている内容が表示されます。</a:t>
            </a:r>
            <a:endParaRPr kumimoji="1" lang="en-US" altLang="ja-JP" sz="1400" i="1" dirty="0" smtClean="0">
              <a:solidFill>
                <a:srgbClr val="4BCAAD">
                  <a:lumMod val="75000"/>
                </a:srgbClr>
              </a:solidFill>
            </a:endParaRPr>
          </a:p>
          <a:p>
            <a:pPr lvl="0"/>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（前・後も可）</a:t>
            </a:r>
            <a:endPar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a:p>
            <a:pPr lvl="0"/>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sp>
        <p:nvSpPr>
          <p:cNvPr id="9" name="楕円 8"/>
          <p:cNvSpPr/>
          <p:nvPr/>
        </p:nvSpPr>
        <p:spPr>
          <a:xfrm>
            <a:off x="3295384" y="5589243"/>
            <a:ext cx="1397056" cy="35952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4878801" y="5589243"/>
            <a:ext cx="1397056" cy="359524"/>
          </a:xfrm>
          <a:prstGeom prst="ellipse">
            <a:avLst/>
          </a:prstGeom>
          <a:noFill/>
          <a:ln>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737230" y="2526077"/>
            <a:ext cx="4264270" cy="2031325"/>
          </a:xfrm>
          <a:prstGeom prst="rect">
            <a:avLst/>
          </a:prstGeom>
          <a:noFill/>
        </p:spPr>
        <p:txBody>
          <a:bodyPr wrap="square" rtlCol="0">
            <a:spAutoFit/>
          </a:bodyPr>
          <a:lstStyle/>
          <a:p>
            <a:pPr>
              <a:defRPr/>
            </a:pPr>
            <a:r>
              <a:rPr kumimoji="1" lang="en-US" altLang="ja-JP" sz="1400" b="1" dirty="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22</a:t>
            </a:r>
            <a:endParaRPr kumimoji="1" lang="en-US" altLang="ja-JP" sz="1400" b="1" dirty="0">
              <a:solidFill>
                <a:srgbClr val="7030A0"/>
              </a:solidFill>
              <a:latin typeface="BIZ UDPゴシック" panose="020B0400000000000000" pitchFamily="50" charset="-128"/>
              <a:ea typeface="BIZ UDPゴシック" panose="020B0400000000000000" pitchFamily="50" charset="-128"/>
            </a:endParaRPr>
          </a:p>
          <a:p>
            <a:pPr lvl="0">
              <a:defRPr/>
            </a:pPr>
            <a:r>
              <a:rPr kumimoji="1" lang="ja-JP" altLang="en-US" sz="1400" i="1" dirty="0" smtClean="0">
                <a:solidFill>
                  <a:srgbClr val="FF0000"/>
                </a:solidFill>
              </a:rPr>
              <a:t>　</a:t>
            </a:r>
            <a:endParaRPr kumimoji="1" lang="en-US" altLang="ja-JP" sz="1400" i="1" dirty="0" smtClean="0">
              <a:solidFill>
                <a:srgbClr val="FF0000"/>
              </a:solidFill>
            </a:endParaRPr>
          </a:p>
          <a:p>
            <a:pPr lvl="0">
              <a:defRPr/>
            </a:pPr>
            <a:r>
              <a:rPr kumimoji="1" lang="ja-JP" altLang="en-US" sz="1400" i="1" dirty="0" smtClean="0">
                <a:solidFill>
                  <a:srgbClr val="FF0000"/>
                </a:solidFill>
              </a:rPr>
              <a:t>　</a:t>
            </a:r>
            <a:r>
              <a:rPr kumimoji="1" lang="ja-JP" altLang="en-US" sz="1400" b="1" i="1" dirty="0" smtClean="0">
                <a:solidFill>
                  <a:srgbClr val="FF0000"/>
                </a:solidFill>
              </a:rPr>
              <a:t>＝　特にご注意願いたいこと　＝</a:t>
            </a:r>
            <a:endParaRPr kumimoji="1" lang="en-US" altLang="ja-JP" sz="1400" b="1" i="1" dirty="0" smtClean="0">
              <a:solidFill>
                <a:srgbClr val="FF0000"/>
              </a:solidFill>
            </a:endParaRPr>
          </a:p>
          <a:p>
            <a:pPr lvl="0">
              <a:defRPr/>
            </a:pPr>
            <a:endParaRPr kumimoji="1" lang="en-US" altLang="ja-JP" sz="1400" b="1" i="1" dirty="0" smtClean="0">
              <a:solidFill>
                <a:srgbClr val="FF0000"/>
              </a:solidFill>
            </a:endParaRPr>
          </a:p>
          <a:p>
            <a:pPr lvl="0">
              <a:defRPr/>
            </a:pPr>
            <a:r>
              <a:rPr kumimoji="1" lang="ja-JP" altLang="en-US" sz="1400" i="1" dirty="0" smtClean="0">
                <a:solidFill>
                  <a:srgbClr val="FF0000"/>
                </a:solidFill>
              </a:rPr>
              <a:t>１つ</a:t>
            </a:r>
            <a:r>
              <a:rPr kumimoji="1" lang="ja-JP" altLang="en-US" sz="1400" i="1" dirty="0">
                <a:solidFill>
                  <a:srgbClr val="FF0000"/>
                </a:solidFill>
              </a:rPr>
              <a:t>の園地の修正が終わったら忘れずに「修正登録」ボタンを押し、その上で次の園地の修正を行うようにしてください。</a:t>
            </a:r>
          </a:p>
          <a:p>
            <a:pPr lvl="0">
              <a:defRPr/>
            </a:pPr>
            <a:r>
              <a:rPr kumimoji="1" lang="ja-JP" altLang="en-US" sz="1400" i="1" dirty="0">
                <a:solidFill>
                  <a:srgbClr val="FF0000"/>
                </a:solidFill>
              </a:rPr>
              <a:t>　　「修正登録」ボタンを押さずに次の園地に移動すると、せっかくの修正が反映されません。</a:t>
            </a:r>
          </a:p>
        </p:txBody>
      </p:sp>
    </p:spTree>
    <p:extLst>
      <p:ext uri="{BB962C8B-B14F-4D97-AF65-F5344CB8AC3E}">
        <p14:creationId xmlns:p14="http://schemas.microsoft.com/office/powerpoint/2010/main" val="383050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4364" y="1623791"/>
            <a:ext cx="4049991" cy="3396353"/>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実績処理</a:t>
            </a:r>
          </a:p>
        </p:txBody>
      </p:sp>
      <p:sp>
        <p:nvSpPr>
          <p:cNvPr id="7" name="テキスト ボックス 6"/>
          <p:cNvSpPr txBox="1"/>
          <p:nvPr/>
        </p:nvSpPr>
        <p:spPr>
          <a:xfrm>
            <a:off x="4941277" y="885127"/>
            <a:ext cx="495006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計画承認後・・・</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実績を</a:t>
            </a:r>
            <a:r>
              <a:rPr kumimoji="1" lang="ja-JP" altLang="en-US" sz="1400" i="1" dirty="0">
                <a:solidFill>
                  <a:srgbClr val="4BCAAD">
                    <a:lumMod val="75000"/>
                  </a:srgbClr>
                </a:solidFill>
              </a:rPr>
              <a:t>入力する場合は</a:t>
            </a:r>
            <a:r>
              <a:rPr kumimoji="1" lang="ja-JP" altLang="en-US" sz="1400" i="1" dirty="0" smtClean="0">
                <a:solidFill>
                  <a:srgbClr val="4BCAAD">
                    <a:lumMod val="75000"/>
                  </a:srgbClr>
                </a:solidFill>
              </a:rPr>
              <a:t>、「実績（</a:t>
            </a:r>
            <a:r>
              <a:rPr kumimoji="1" lang="ja-JP" altLang="en-US" sz="1400" i="1" dirty="0">
                <a:solidFill>
                  <a:srgbClr val="4BCAAD">
                    <a:lumMod val="75000"/>
                  </a:srgbClr>
                </a:solidFill>
              </a:rPr>
              <a:t>登録</a:t>
            </a:r>
            <a:r>
              <a:rPr kumimoji="1" lang="ja-JP" altLang="en-US" sz="1400" i="1" dirty="0" smtClean="0">
                <a:solidFill>
                  <a:srgbClr val="4BCAAD">
                    <a:lumMod val="75000"/>
                  </a:srgbClr>
                </a:solidFill>
              </a:rPr>
              <a:t>）」ボタン</a:t>
            </a:r>
            <a:r>
              <a:rPr kumimoji="1" lang="ja-JP" altLang="en-US" sz="1400" i="1" dirty="0">
                <a:solidFill>
                  <a:srgbClr val="4BCAAD">
                    <a:lumMod val="75000"/>
                  </a:srgbClr>
                </a:solidFill>
              </a:rPr>
              <a:t>から展開</a:t>
            </a:r>
            <a:r>
              <a:rPr kumimoji="1" lang="ja-JP" altLang="en-US" sz="1400" i="1" dirty="0" smtClean="0">
                <a:solidFill>
                  <a:srgbClr val="4BCAAD">
                    <a:lumMod val="75000"/>
                  </a:srgbClr>
                </a:solidFill>
              </a:rPr>
              <a:t>します。</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sp>
        <p:nvSpPr>
          <p:cNvPr id="8" name="楕円 7"/>
          <p:cNvSpPr/>
          <p:nvPr/>
        </p:nvSpPr>
        <p:spPr>
          <a:xfrm>
            <a:off x="1191472" y="2188734"/>
            <a:ext cx="575034" cy="4112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3638967" y="1770308"/>
            <a:ext cx="8368544" cy="4999768"/>
          </a:xfrm>
          <a:prstGeom prst="rect">
            <a:avLst/>
          </a:prstGeom>
        </p:spPr>
      </p:pic>
      <p:sp>
        <p:nvSpPr>
          <p:cNvPr id="9" name="テキスト ボックス 8"/>
          <p:cNvSpPr txBox="1"/>
          <p:nvPr/>
        </p:nvSpPr>
        <p:spPr>
          <a:xfrm>
            <a:off x="351996" y="5254585"/>
            <a:ext cx="315983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noProof="0" dirty="0" smtClean="0">
                <a:solidFill>
                  <a:srgbClr val="4BCAAD">
                    <a:lumMod val="75000"/>
                  </a:srgbClr>
                </a:solidFill>
              </a:rPr>
              <a:t>２回以降の請求グループ</a:t>
            </a:r>
            <a:endParaRPr kumimoji="1" lang="en-US" altLang="ja-JP" sz="1400" i="1" noProof="0"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を始める前に、「今回請求」だったものを「済」に一括変更できるボタンです。</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sp>
        <p:nvSpPr>
          <p:cNvPr id="6" name="曲折矢印 5"/>
          <p:cNvSpPr/>
          <p:nvPr/>
        </p:nvSpPr>
        <p:spPr>
          <a:xfrm>
            <a:off x="499621" y="3016577"/>
            <a:ext cx="424206" cy="2238008"/>
          </a:xfrm>
          <a:prstGeom prst="ben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7185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67245" y="1647587"/>
            <a:ext cx="8368544" cy="4999768"/>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実績（</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登録）</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7"/>
          <p:cNvSpPr txBox="1"/>
          <p:nvPr/>
        </p:nvSpPr>
        <p:spPr>
          <a:xfrm>
            <a:off x="3129699" y="693480"/>
            <a:ext cx="807877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計画承認後の作業です。完了区分の年月日及び、事業メニュー名は、計画時のものがセットされてます。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（年月日は修正ができます。）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登録後、修正したい場合は、検索で上書き修正されます。</a:t>
            </a:r>
            <a:endParaRPr kumimoji="1" lang="en-US" altLang="ja-JP" sz="1400" i="1" dirty="0" smtClean="0">
              <a:solidFill>
                <a:srgbClr val="4BCAAD">
                  <a:lumMod val="75000"/>
                </a:srgbClr>
              </a:solidFill>
            </a:endParaRPr>
          </a:p>
        </p:txBody>
      </p:sp>
      <p:sp>
        <p:nvSpPr>
          <p:cNvPr id="7" name="楕円 6"/>
          <p:cNvSpPr/>
          <p:nvPr/>
        </p:nvSpPr>
        <p:spPr>
          <a:xfrm>
            <a:off x="5533534" y="5674936"/>
            <a:ext cx="2187019" cy="74471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832552" y="2091374"/>
            <a:ext cx="2949142"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苗木の関係等で、やむを得ず品種の変更があった場合には、変更有にチェックを入れて、変更後の品種を入力してください。</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（品種名だけでは、データの反映はされませんので、変更がある場合は、チェックも併せて行うことに留意願います。）</a:t>
            </a:r>
            <a:endParaRPr kumimoji="1" lang="en-US" altLang="ja-JP" sz="1400" i="1" dirty="0" smtClean="0">
              <a:solidFill>
                <a:srgbClr val="4BCAAD">
                  <a:lumMod val="75000"/>
                </a:srgbClr>
              </a:solidFill>
            </a:endParaRPr>
          </a:p>
        </p:txBody>
      </p:sp>
      <p:sp>
        <p:nvSpPr>
          <p:cNvPr id="11" name="テキスト ボックス 10"/>
          <p:cNvSpPr txBox="1"/>
          <p:nvPr/>
        </p:nvSpPr>
        <p:spPr>
          <a:xfrm>
            <a:off x="8832552" y="4208646"/>
            <a:ext cx="294914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請求グルｰﾌﾟは、</a:t>
            </a:r>
            <a:r>
              <a:rPr kumimoji="1" lang="en-US" altLang="ja-JP" sz="1400" i="1" dirty="0" smtClean="0">
                <a:solidFill>
                  <a:srgbClr val="4BCAAD">
                    <a:lumMod val="75000"/>
                  </a:srgbClr>
                </a:solidFill>
              </a:rPr>
              <a:t>1</a:t>
            </a:r>
            <a:r>
              <a:rPr kumimoji="1" lang="ja-JP" altLang="en-US" sz="1400" i="1" dirty="0" smtClean="0">
                <a:solidFill>
                  <a:srgbClr val="4BCAAD">
                    <a:lumMod val="75000"/>
                  </a:srgbClr>
                </a:solidFill>
              </a:rPr>
              <a:t>回目、</a:t>
            </a:r>
            <a:r>
              <a:rPr kumimoji="1" lang="en-US" altLang="ja-JP" sz="1400" i="1" dirty="0" smtClean="0">
                <a:solidFill>
                  <a:srgbClr val="4BCAAD">
                    <a:lumMod val="75000"/>
                  </a:srgbClr>
                </a:solidFill>
              </a:rPr>
              <a:t>2</a:t>
            </a:r>
            <a:r>
              <a:rPr kumimoji="1" lang="ja-JP" altLang="en-US" sz="1400" i="1" dirty="0" smtClean="0">
                <a:solidFill>
                  <a:srgbClr val="4BCAAD">
                    <a:lumMod val="75000"/>
                  </a:srgbClr>
                </a:solidFill>
              </a:rPr>
              <a:t>回目、</a:t>
            </a:r>
            <a:r>
              <a:rPr kumimoji="1" lang="en-US" altLang="ja-JP" sz="1400" i="1" dirty="0" smtClean="0">
                <a:solidFill>
                  <a:srgbClr val="4BCAAD">
                    <a:lumMod val="75000"/>
                  </a:srgbClr>
                </a:solidFill>
              </a:rPr>
              <a:t>3</a:t>
            </a:r>
            <a:r>
              <a:rPr kumimoji="1" lang="ja-JP" altLang="en-US" sz="1400" i="1" dirty="0" smtClean="0">
                <a:solidFill>
                  <a:srgbClr val="4BCAAD">
                    <a:lumMod val="75000"/>
                  </a:srgbClr>
                </a:solidFill>
              </a:rPr>
              <a:t>回目、</a:t>
            </a:r>
            <a:r>
              <a:rPr kumimoji="1" lang="en-US" altLang="ja-JP" sz="1400" i="1" dirty="0" smtClean="0">
                <a:solidFill>
                  <a:srgbClr val="4BCAAD">
                    <a:lumMod val="75000"/>
                  </a:srgbClr>
                </a:solidFill>
              </a:rPr>
              <a:t>4</a:t>
            </a:r>
            <a:r>
              <a:rPr kumimoji="1" lang="ja-JP" altLang="en-US" sz="1400" i="1" dirty="0" smtClean="0">
                <a:solidFill>
                  <a:srgbClr val="4BCAAD">
                    <a:lumMod val="75000"/>
                  </a:srgbClr>
                </a:solidFill>
              </a:rPr>
              <a:t>回目の請求回数です。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支払が終わったグループは、今回請求を「済」に変更するようにお願いいたします。（前画面の既申請を「済）に一括変更を押すことで変更されます。</a:t>
            </a:r>
            <a:endParaRPr kumimoji="1" lang="en-US" altLang="ja-JP" sz="1400" i="1" dirty="0" smtClean="0">
              <a:solidFill>
                <a:srgbClr val="4BCAAD">
                  <a:lumMod val="75000"/>
                </a:srgbClr>
              </a:solidFill>
            </a:endParaRPr>
          </a:p>
        </p:txBody>
      </p:sp>
    </p:spTree>
    <p:extLst>
      <p:ext uri="{BB962C8B-B14F-4D97-AF65-F5344CB8AC3E}">
        <p14:creationId xmlns:p14="http://schemas.microsoft.com/office/powerpoint/2010/main" val="220670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登録した園地データを並び替える場合</a:t>
            </a:r>
          </a:p>
        </p:txBody>
      </p:sp>
      <p:pic>
        <p:nvPicPr>
          <p:cNvPr id="5" name="図 4"/>
          <p:cNvPicPr>
            <a:picLocks noChangeAspect="1"/>
          </p:cNvPicPr>
          <p:nvPr/>
        </p:nvPicPr>
        <p:blipFill>
          <a:blip r:embed="rId2"/>
          <a:stretch>
            <a:fillRect/>
          </a:stretch>
        </p:blipFill>
        <p:spPr>
          <a:xfrm>
            <a:off x="189989" y="1632196"/>
            <a:ext cx="4399439" cy="3064119"/>
          </a:xfrm>
          <a:prstGeom prst="rect">
            <a:avLst/>
          </a:prstGeom>
        </p:spPr>
      </p:pic>
      <p:sp>
        <p:nvSpPr>
          <p:cNvPr id="6" name="楕円 5"/>
          <p:cNvSpPr/>
          <p:nvPr/>
        </p:nvSpPr>
        <p:spPr>
          <a:xfrm>
            <a:off x="527538" y="3876863"/>
            <a:ext cx="1696916" cy="44895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stretch>
            <a:fillRect/>
          </a:stretch>
        </p:blipFill>
        <p:spPr>
          <a:xfrm>
            <a:off x="3039669" y="2040457"/>
            <a:ext cx="8696702" cy="4706184"/>
          </a:xfrm>
          <a:prstGeom prst="rect">
            <a:avLst/>
          </a:prstGeom>
        </p:spPr>
      </p:pic>
      <p:sp>
        <p:nvSpPr>
          <p:cNvPr id="12" name="テキスト ボックス 11"/>
          <p:cNvSpPr txBox="1"/>
          <p:nvPr/>
        </p:nvSpPr>
        <p:spPr>
          <a:xfrm>
            <a:off x="5364968" y="1094470"/>
            <a:ext cx="567983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園地データを、例えば・・支援対象者毎に整列（並べ替え）したい場合などは、「データ蓄積」ボタンから、エクセルシートを展開させてから行います。</a:t>
            </a:r>
            <a:endParaRPr kumimoji="1" lang="en-US" altLang="ja-JP" sz="1400" i="1" dirty="0" smtClean="0">
              <a:solidFill>
                <a:srgbClr val="4BCAAD">
                  <a:lumMod val="75000"/>
                </a:srgbClr>
              </a:solidFill>
            </a:endParaRPr>
          </a:p>
        </p:txBody>
      </p:sp>
    </p:spTree>
    <p:extLst>
      <p:ext uri="{BB962C8B-B14F-4D97-AF65-F5344CB8AC3E}">
        <p14:creationId xmlns:p14="http://schemas.microsoft.com/office/powerpoint/2010/main" val="101783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登録した園地データを</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並び替える場合（下のデータを上への場合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5610881" y="898197"/>
            <a:ext cx="51712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27</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５番園地を３番園地へ並べ替える場合（下のデータを上への場合）</a:t>
            </a:r>
            <a:endParaRPr kumimoji="1" lang="en-US" altLang="ja-JP" sz="1400" i="1" dirty="0" smtClean="0">
              <a:solidFill>
                <a:srgbClr val="4BCAAD">
                  <a:lumMod val="75000"/>
                </a:srgbClr>
              </a:solidFill>
            </a:endParaRPr>
          </a:p>
        </p:txBody>
      </p:sp>
      <p:pic>
        <p:nvPicPr>
          <p:cNvPr id="7" name="図 6"/>
          <p:cNvPicPr>
            <a:picLocks noChangeAspect="1"/>
          </p:cNvPicPr>
          <p:nvPr/>
        </p:nvPicPr>
        <p:blipFill>
          <a:blip r:embed="rId2"/>
          <a:stretch>
            <a:fillRect/>
          </a:stretch>
        </p:blipFill>
        <p:spPr>
          <a:xfrm>
            <a:off x="129081" y="1740422"/>
            <a:ext cx="7754022" cy="4515440"/>
          </a:xfrm>
          <a:prstGeom prst="rect">
            <a:avLst/>
          </a:prstGeom>
        </p:spPr>
      </p:pic>
      <p:sp>
        <p:nvSpPr>
          <p:cNvPr id="9" name="正方形/長方形 8"/>
          <p:cNvSpPr/>
          <p:nvPr/>
        </p:nvSpPr>
        <p:spPr>
          <a:xfrm>
            <a:off x="838985" y="5458662"/>
            <a:ext cx="6928701" cy="3864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a:off x="641021" y="4937198"/>
            <a:ext cx="395926" cy="3409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38984" y="4536087"/>
            <a:ext cx="558993" cy="220551"/>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119982" y="1902988"/>
            <a:ext cx="3399573"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５番園地の</a:t>
            </a:r>
            <a:r>
              <a:rPr kumimoji="1" lang="en-US" altLang="ja-JP" sz="1400" i="1" dirty="0" smtClean="0">
                <a:solidFill>
                  <a:srgbClr val="4BCAAD">
                    <a:lumMod val="75000"/>
                  </a:srgbClr>
                </a:solidFill>
              </a:rPr>
              <a:t>B</a:t>
            </a:r>
            <a:r>
              <a:rPr kumimoji="1" lang="ja-JP" altLang="en-US" sz="1400" i="1" dirty="0" smtClean="0">
                <a:solidFill>
                  <a:srgbClr val="4BCAAD">
                    <a:lumMod val="75000"/>
                  </a:srgbClr>
                </a:solidFill>
              </a:rPr>
              <a:t>列（計画・実績）から</a:t>
            </a:r>
            <a:r>
              <a:rPr kumimoji="1" lang="en-US" altLang="ja-JP" sz="1400" i="1" dirty="0" smtClean="0">
                <a:solidFill>
                  <a:srgbClr val="4BCAAD">
                    <a:lumMod val="75000"/>
                  </a:srgbClr>
                </a:solidFill>
              </a:rPr>
              <a:t>CF</a:t>
            </a:r>
            <a:r>
              <a:rPr kumimoji="1" lang="ja-JP" altLang="en-US" sz="1400" i="1" dirty="0" smtClean="0">
                <a:solidFill>
                  <a:srgbClr val="4BCAAD">
                    <a:lumMod val="75000"/>
                  </a:srgbClr>
                </a:solidFill>
              </a:rPr>
              <a:t>列（備考）までの</a:t>
            </a:r>
            <a:r>
              <a:rPr kumimoji="1" lang="en-US" altLang="ja-JP" sz="1400" i="1" dirty="0" smtClean="0">
                <a:solidFill>
                  <a:srgbClr val="4BCAAD">
                    <a:lumMod val="75000"/>
                  </a:srgbClr>
                </a:solidFill>
              </a:rPr>
              <a:t>2</a:t>
            </a:r>
            <a:r>
              <a:rPr kumimoji="1" lang="ja-JP" altLang="en-US" sz="1400" i="1" dirty="0" smtClean="0">
                <a:solidFill>
                  <a:srgbClr val="4BCAAD">
                    <a:lumMod val="75000"/>
                  </a:srgbClr>
                </a:solidFill>
              </a:rPr>
              <a:t>行を・・ドラックし・・切り取る。</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３番園地の</a:t>
            </a:r>
            <a:r>
              <a:rPr kumimoji="1" lang="en-US" altLang="ja-JP" sz="1400" i="1" dirty="0" smtClean="0">
                <a:solidFill>
                  <a:srgbClr val="4BCAAD">
                    <a:lumMod val="75000"/>
                  </a:srgbClr>
                </a:solidFill>
              </a:rPr>
              <a:t>B</a:t>
            </a:r>
            <a:r>
              <a:rPr kumimoji="1" lang="ja-JP" altLang="en-US" sz="1400" i="1" dirty="0" smtClean="0">
                <a:solidFill>
                  <a:srgbClr val="4BCAAD">
                    <a:lumMod val="75000"/>
                  </a:srgbClr>
                </a:solidFill>
              </a:rPr>
              <a:t>列に・・右クリックし、</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切り取ったセルの挿入を行う。</a:t>
            </a:r>
          </a:p>
        </p:txBody>
      </p:sp>
      <p:pic>
        <p:nvPicPr>
          <p:cNvPr id="13" name="図 12"/>
          <p:cNvPicPr>
            <a:picLocks noChangeAspect="1"/>
          </p:cNvPicPr>
          <p:nvPr/>
        </p:nvPicPr>
        <p:blipFill>
          <a:blip r:embed="rId3"/>
          <a:stretch>
            <a:fillRect/>
          </a:stretch>
        </p:blipFill>
        <p:spPr>
          <a:xfrm>
            <a:off x="8395043" y="3166541"/>
            <a:ext cx="1826853" cy="3512089"/>
          </a:xfrm>
          <a:prstGeom prst="rect">
            <a:avLst/>
          </a:prstGeom>
        </p:spPr>
      </p:pic>
      <p:sp>
        <p:nvSpPr>
          <p:cNvPr id="14" name="楕円 13"/>
          <p:cNvSpPr/>
          <p:nvPr/>
        </p:nvSpPr>
        <p:spPr>
          <a:xfrm>
            <a:off x="8395043" y="4169094"/>
            <a:ext cx="1696916" cy="3669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6463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登録した園地データを並び替える</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場合（下のデータを上への場合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5610881" y="917050"/>
            <a:ext cx="517129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28</a:t>
            </a:r>
          </a:p>
          <a:p>
            <a:pPr lvl="0">
              <a:defRPr/>
            </a:pPr>
            <a:r>
              <a:rPr kumimoji="1" lang="ja-JP" altLang="en-US" sz="1400" i="1" dirty="0">
                <a:solidFill>
                  <a:srgbClr val="4BCAAD">
                    <a:lumMod val="75000"/>
                  </a:srgbClr>
                </a:solidFill>
              </a:rPr>
              <a:t>５番</a:t>
            </a:r>
            <a:r>
              <a:rPr kumimoji="1" lang="ja-JP" altLang="en-US" sz="1400" i="1" dirty="0" smtClean="0">
                <a:solidFill>
                  <a:srgbClr val="4BCAAD">
                    <a:lumMod val="75000"/>
                  </a:srgbClr>
                </a:solidFill>
              </a:rPr>
              <a:t>園地が３番園地へ変更される。</a:t>
            </a:r>
            <a:endParaRPr kumimoji="1" lang="en-US" altLang="ja-JP" sz="1400" i="1" dirty="0" smtClean="0">
              <a:solidFill>
                <a:srgbClr val="4BCAAD">
                  <a:lumMod val="75000"/>
                </a:srgbClr>
              </a:solidFill>
            </a:endParaRPr>
          </a:p>
          <a:p>
            <a:pPr lvl="0">
              <a:defRPr/>
            </a:pPr>
            <a:r>
              <a:rPr kumimoji="1" lang="ja-JP" altLang="en-US" sz="1400" i="1" dirty="0" smtClean="0">
                <a:solidFill>
                  <a:srgbClr val="4BCAAD">
                    <a:lumMod val="75000"/>
                  </a:srgbClr>
                </a:solidFill>
              </a:rPr>
              <a:t>当初・・３番園地だったものは、４番園地へと変更される。</a:t>
            </a:r>
            <a:endParaRPr kumimoji="1" lang="en-US" altLang="ja-JP" sz="1400" i="1" dirty="0" smtClean="0">
              <a:solidFill>
                <a:srgbClr val="4BCAAD">
                  <a:lumMod val="75000"/>
                </a:srgbClr>
              </a:solidFill>
            </a:endParaRPr>
          </a:p>
        </p:txBody>
      </p:sp>
      <p:pic>
        <p:nvPicPr>
          <p:cNvPr id="7" name="図 6"/>
          <p:cNvPicPr>
            <a:picLocks noChangeAspect="1"/>
          </p:cNvPicPr>
          <p:nvPr/>
        </p:nvPicPr>
        <p:blipFill>
          <a:blip r:embed="rId2"/>
          <a:stretch>
            <a:fillRect/>
          </a:stretch>
        </p:blipFill>
        <p:spPr>
          <a:xfrm>
            <a:off x="93773" y="1480008"/>
            <a:ext cx="5093963" cy="2966394"/>
          </a:xfrm>
          <a:prstGeom prst="rect">
            <a:avLst/>
          </a:prstGeom>
        </p:spPr>
      </p:pic>
      <p:pic>
        <p:nvPicPr>
          <p:cNvPr id="5" name="図 4"/>
          <p:cNvPicPr>
            <a:picLocks noChangeAspect="1"/>
          </p:cNvPicPr>
          <p:nvPr/>
        </p:nvPicPr>
        <p:blipFill>
          <a:blip r:embed="rId3"/>
          <a:stretch>
            <a:fillRect/>
          </a:stretch>
        </p:blipFill>
        <p:spPr>
          <a:xfrm>
            <a:off x="3750599" y="2144976"/>
            <a:ext cx="8221442" cy="4448999"/>
          </a:xfrm>
          <a:prstGeom prst="rect">
            <a:avLst/>
          </a:prstGeom>
        </p:spPr>
      </p:pic>
    </p:spTree>
    <p:extLst>
      <p:ext uri="{BB962C8B-B14F-4D97-AF65-F5344CB8AC3E}">
        <p14:creationId xmlns:p14="http://schemas.microsoft.com/office/powerpoint/2010/main" val="42537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登録した園地データを</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並び替える場合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（上の</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データ</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を下へ</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の場合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5610881" y="898197"/>
            <a:ext cx="51712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２番園地を４番園地へ並べ替える場合（上のデータを下への場合）</a:t>
            </a:r>
            <a:endParaRPr kumimoji="1" lang="en-US" altLang="ja-JP" sz="1400" i="1" dirty="0" smtClean="0">
              <a:solidFill>
                <a:srgbClr val="4BCAAD">
                  <a:lumMod val="75000"/>
                </a:srgbClr>
              </a:solidFill>
            </a:endParaRPr>
          </a:p>
        </p:txBody>
      </p:sp>
      <p:pic>
        <p:nvPicPr>
          <p:cNvPr id="6" name="図 5"/>
          <p:cNvPicPr>
            <a:picLocks noChangeAspect="1"/>
          </p:cNvPicPr>
          <p:nvPr/>
        </p:nvPicPr>
        <p:blipFill>
          <a:blip r:embed="rId2"/>
          <a:stretch>
            <a:fillRect/>
          </a:stretch>
        </p:blipFill>
        <p:spPr>
          <a:xfrm>
            <a:off x="138391" y="1838227"/>
            <a:ext cx="8218394" cy="4447350"/>
          </a:xfrm>
          <a:prstGeom prst="rect">
            <a:avLst/>
          </a:prstGeom>
        </p:spPr>
      </p:pic>
      <p:sp>
        <p:nvSpPr>
          <p:cNvPr id="7" name="正方形/長方形 6"/>
          <p:cNvSpPr/>
          <p:nvPr/>
        </p:nvSpPr>
        <p:spPr>
          <a:xfrm>
            <a:off x="935805" y="4183654"/>
            <a:ext cx="7284370" cy="4236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90753" y="5024127"/>
            <a:ext cx="7329421" cy="404301"/>
          </a:xfrm>
          <a:prstGeom prst="rect">
            <a:avLst/>
          </a:prstGeom>
          <a:noFill/>
          <a:ln w="127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8"/>
          <p:cNvSpPr/>
          <p:nvPr/>
        </p:nvSpPr>
        <p:spPr>
          <a:xfrm rot="10800000">
            <a:off x="622168" y="4645270"/>
            <a:ext cx="395926" cy="34090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534761" y="1904288"/>
            <a:ext cx="296594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異動先は、希望する園地番号＋</a:t>
            </a:r>
            <a:r>
              <a:rPr kumimoji="1" lang="en-US" altLang="ja-JP" sz="1400" i="1" dirty="0" smtClean="0">
                <a:solidFill>
                  <a:srgbClr val="4BCAAD">
                    <a:lumMod val="75000"/>
                  </a:srgbClr>
                </a:solidFill>
              </a:rPr>
              <a:t>1</a:t>
            </a:r>
            <a:r>
              <a:rPr kumimoji="1" lang="ja-JP" altLang="en-US" sz="1400" i="1" dirty="0" smtClean="0">
                <a:solidFill>
                  <a:srgbClr val="4BCAAD">
                    <a:lumMod val="75000"/>
                  </a:srgbClr>
                </a:solidFill>
              </a:rPr>
              <a:t>へ</a:t>
            </a:r>
            <a:endParaRPr kumimoji="1" lang="en-US" altLang="ja-JP" sz="1400" i="1" dirty="0" smtClean="0">
              <a:solidFill>
                <a:srgbClr val="4BCAAD">
                  <a:lumMod val="75000"/>
                </a:srgbClr>
              </a:solidFill>
            </a:endParaRPr>
          </a:p>
          <a:p>
            <a:pPr lvl="0">
              <a:defRPr/>
            </a:pPr>
            <a:r>
              <a:rPr kumimoji="1" lang="ja-JP" altLang="en-US" sz="1400" i="1" dirty="0">
                <a:solidFill>
                  <a:srgbClr val="4BCAAD">
                    <a:lumMod val="75000"/>
                  </a:srgbClr>
                </a:solidFill>
              </a:rPr>
              <a:t>切り取ったセルの挿入を行う</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p:txBody>
      </p:sp>
      <p:sp>
        <p:nvSpPr>
          <p:cNvPr id="11" name="正方形/長方形 10"/>
          <p:cNvSpPr/>
          <p:nvPr/>
        </p:nvSpPr>
        <p:spPr>
          <a:xfrm>
            <a:off x="913278" y="5466383"/>
            <a:ext cx="616584" cy="239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534761" y="5582268"/>
            <a:ext cx="2965940" cy="307777"/>
          </a:xfrm>
          <a:prstGeom prst="rect">
            <a:avLst/>
          </a:prstGeom>
          <a:noFill/>
        </p:spPr>
        <p:txBody>
          <a:bodyPr wrap="square" rtlCol="0">
            <a:spAutoFit/>
          </a:bodyPr>
          <a:lstStyle/>
          <a:p>
            <a:pPr lvl="0">
              <a:defRPr/>
            </a:pPr>
            <a:r>
              <a:rPr kumimoji="1" lang="ja-JP" altLang="en-US" sz="1400" i="1" dirty="0" smtClean="0">
                <a:solidFill>
                  <a:srgbClr val="4BCAAD">
                    <a:lumMod val="75000"/>
                  </a:srgbClr>
                </a:solidFill>
              </a:rPr>
              <a:t>この場合だと、</a:t>
            </a:r>
            <a:r>
              <a:rPr kumimoji="1" lang="en-US" altLang="ja-JP" sz="1400" i="1" dirty="0" smtClean="0">
                <a:solidFill>
                  <a:srgbClr val="4BCAAD">
                    <a:lumMod val="75000"/>
                  </a:srgbClr>
                </a:solidFill>
              </a:rPr>
              <a:t>5</a:t>
            </a:r>
            <a:r>
              <a:rPr kumimoji="1" lang="ja-JP" altLang="en-US" sz="1400" i="1" dirty="0" smtClean="0">
                <a:solidFill>
                  <a:srgbClr val="4BCAAD">
                    <a:lumMod val="75000"/>
                  </a:srgbClr>
                </a:solidFill>
              </a:rPr>
              <a:t>番園地へ</a:t>
            </a:r>
            <a:endParaRPr kumimoji="1" lang="en-US" altLang="ja-JP" sz="1400" i="1" dirty="0" smtClean="0">
              <a:solidFill>
                <a:srgbClr val="4BCAAD">
                  <a:lumMod val="75000"/>
                </a:srgbClr>
              </a:solidFill>
            </a:endParaRPr>
          </a:p>
        </p:txBody>
      </p:sp>
      <p:sp>
        <p:nvSpPr>
          <p:cNvPr id="13" name="上矢印 12"/>
          <p:cNvSpPr/>
          <p:nvPr/>
        </p:nvSpPr>
        <p:spPr>
          <a:xfrm rot="10800000">
            <a:off x="8972536" y="4610675"/>
            <a:ext cx="395926" cy="6901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a:stretch>
            <a:fillRect/>
          </a:stretch>
        </p:blipFill>
        <p:spPr>
          <a:xfrm>
            <a:off x="9944187" y="2623542"/>
            <a:ext cx="1353842" cy="2602735"/>
          </a:xfrm>
          <a:prstGeom prst="rect">
            <a:avLst/>
          </a:prstGeom>
        </p:spPr>
      </p:pic>
      <p:sp>
        <p:nvSpPr>
          <p:cNvPr id="15" name="楕円 14"/>
          <p:cNvSpPr/>
          <p:nvPr/>
        </p:nvSpPr>
        <p:spPr>
          <a:xfrm>
            <a:off x="9763177" y="3412845"/>
            <a:ext cx="1369878" cy="17799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977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200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P spid="11" grpId="0" animBg="1"/>
      <p:bldP spid="12" grpId="0"/>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solidFill>
                  <a:schemeClr val="accent3">
                    <a:lumMod val="75000"/>
                  </a:schemeClr>
                </a:solidFill>
                <a:latin typeface="BIZ UDPゴシック" panose="020B0400000000000000" pitchFamily="50" charset="-128"/>
                <a:ea typeface="BIZ UDPゴシック" panose="020B0400000000000000" pitchFamily="50" charset="-128"/>
              </a:rPr>
              <a:t>全体の概要（イメージ）</a:t>
            </a:r>
            <a:endPar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endParaRPr>
          </a:p>
        </p:txBody>
      </p:sp>
      <p:graphicFrame>
        <p:nvGraphicFramePr>
          <p:cNvPr id="7" name="図表 6"/>
          <p:cNvGraphicFramePr/>
          <p:nvPr>
            <p:extLst>
              <p:ext uri="{D42A27DB-BD31-4B8C-83A1-F6EECF244321}">
                <p14:modId xmlns:p14="http://schemas.microsoft.com/office/powerpoint/2010/main" val="2526803701"/>
              </p:ext>
            </p:extLst>
          </p:nvPr>
        </p:nvGraphicFramePr>
        <p:xfrm>
          <a:off x="335083" y="2425960"/>
          <a:ext cx="2214685" cy="817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図表 7"/>
          <p:cNvGraphicFramePr/>
          <p:nvPr>
            <p:extLst>
              <p:ext uri="{D42A27DB-BD31-4B8C-83A1-F6EECF244321}">
                <p14:modId xmlns:p14="http://schemas.microsoft.com/office/powerpoint/2010/main" val="1034804210"/>
              </p:ext>
            </p:extLst>
          </p:nvPr>
        </p:nvGraphicFramePr>
        <p:xfrm>
          <a:off x="335083" y="3136301"/>
          <a:ext cx="2214685" cy="8176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図表 8"/>
          <p:cNvGraphicFramePr/>
          <p:nvPr>
            <p:extLst>
              <p:ext uri="{D42A27DB-BD31-4B8C-83A1-F6EECF244321}">
                <p14:modId xmlns:p14="http://schemas.microsoft.com/office/powerpoint/2010/main" val="1759674854"/>
              </p:ext>
            </p:extLst>
          </p:nvPr>
        </p:nvGraphicFramePr>
        <p:xfrm>
          <a:off x="300399" y="3984812"/>
          <a:ext cx="2214685" cy="81768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図表 9"/>
          <p:cNvGraphicFramePr/>
          <p:nvPr>
            <p:extLst>
              <p:ext uri="{D42A27DB-BD31-4B8C-83A1-F6EECF244321}">
                <p14:modId xmlns:p14="http://schemas.microsoft.com/office/powerpoint/2010/main" val="3493748203"/>
              </p:ext>
            </p:extLst>
          </p:nvPr>
        </p:nvGraphicFramePr>
        <p:xfrm>
          <a:off x="2604231" y="2024092"/>
          <a:ext cx="3814884" cy="355791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 name="図表 1"/>
          <p:cNvGraphicFramePr/>
          <p:nvPr>
            <p:extLst>
              <p:ext uri="{D42A27DB-BD31-4B8C-83A1-F6EECF244321}">
                <p14:modId xmlns:p14="http://schemas.microsoft.com/office/powerpoint/2010/main" val="1952735518"/>
              </p:ext>
            </p:extLst>
          </p:nvPr>
        </p:nvGraphicFramePr>
        <p:xfrm>
          <a:off x="6781555" y="1811903"/>
          <a:ext cx="4867275" cy="841853"/>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nvGrpSpPr>
          <p:cNvPr id="12" name="グループ化 11"/>
          <p:cNvGrpSpPr/>
          <p:nvPr/>
        </p:nvGrpSpPr>
        <p:grpSpPr>
          <a:xfrm>
            <a:off x="545842" y="1824640"/>
            <a:ext cx="2472116" cy="4234560"/>
            <a:chOff x="464520" y="-1174027"/>
            <a:chExt cx="2472116" cy="4234560"/>
          </a:xfrm>
        </p:grpSpPr>
        <p:sp>
          <p:nvSpPr>
            <p:cNvPr id="13" name="正方形/長方形 12"/>
            <p:cNvSpPr/>
            <p:nvPr/>
          </p:nvSpPr>
          <p:spPr>
            <a:xfrm>
              <a:off x="878247" y="2652343"/>
              <a:ext cx="2058389" cy="4081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テキスト ボックス 13"/>
            <p:cNvSpPr txBox="1"/>
            <p:nvPr/>
          </p:nvSpPr>
          <p:spPr>
            <a:xfrm>
              <a:off x="464520" y="-1174027"/>
              <a:ext cx="2058389" cy="408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rgbClr val="002060"/>
                  </a:solidFill>
                  <a:latin typeface="BIZ UDPゴシック" panose="020B0400000000000000" pitchFamily="50" charset="-128"/>
                  <a:ea typeface="BIZ UDPゴシック" panose="020B0400000000000000" pitchFamily="50" charset="-128"/>
                </a:rPr>
                <a:t>データ登録</a:t>
              </a:r>
              <a:endParaRPr kumimoji="1" lang="ja-JP" altLang="en-US" sz="1400" kern="1200" dirty="0">
                <a:solidFill>
                  <a:srgbClr val="002060"/>
                </a:solidFill>
                <a:latin typeface="BIZ UDPゴシック" panose="020B0400000000000000" pitchFamily="50" charset="-128"/>
                <a:ea typeface="BIZ UDPゴシック" panose="020B0400000000000000" pitchFamily="50" charset="-128"/>
              </a:endParaRPr>
            </a:p>
          </p:txBody>
        </p:sp>
      </p:grpSp>
      <p:sp>
        <p:nvSpPr>
          <p:cNvPr id="15" name="下矢印 14"/>
          <p:cNvSpPr/>
          <p:nvPr/>
        </p:nvSpPr>
        <p:spPr>
          <a:xfrm rot="16200000">
            <a:off x="5952035" y="3957332"/>
            <a:ext cx="476860" cy="305190"/>
          </a:xfrm>
          <a:prstGeom prst="downArrow">
            <a:avLst/>
          </a:prstGeom>
          <a:solidFill>
            <a:schemeClr val="accent1">
              <a:lumMod val="40000"/>
              <a:lumOff val="6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16" name="グループ化 15"/>
          <p:cNvGrpSpPr/>
          <p:nvPr/>
        </p:nvGrpSpPr>
        <p:grpSpPr>
          <a:xfrm>
            <a:off x="7938106" y="1259485"/>
            <a:ext cx="2544647" cy="445502"/>
            <a:chOff x="878247" y="2652343"/>
            <a:chExt cx="2544647" cy="776764"/>
          </a:xfrm>
        </p:grpSpPr>
        <p:sp>
          <p:nvSpPr>
            <p:cNvPr id="17" name="正方形/長方形 16"/>
            <p:cNvSpPr/>
            <p:nvPr/>
          </p:nvSpPr>
          <p:spPr>
            <a:xfrm>
              <a:off x="878247" y="2652343"/>
              <a:ext cx="2058389" cy="40819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テキスト ボックス 17"/>
            <p:cNvSpPr txBox="1"/>
            <p:nvPr/>
          </p:nvSpPr>
          <p:spPr>
            <a:xfrm>
              <a:off x="887772" y="3020916"/>
              <a:ext cx="2535122" cy="4081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accent2">
                      <a:lumMod val="50000"/>
                    </a:schemeClr>
                  </a:solidFill>
                  <a:latin typeface="BIZ UDPゴシック" panose="020B0400000000000000" pitchFamily="50" charset="-128"/>
                  <a:ea typeface="BIZ UDPゴシック" panose="020B0400000000000000" pitchFamily="50" charset="-128"/>
                </a:rPr>
                <a:t>各種様式集計・差込印刷</a:t>
              </a:r>
              <a:endParaRPr kumimoji="1" lang="ja-JP" altLang="en-US" sz="1400" kern="1200" dirty="0">
                <a:solidFill>
                  <a:schemeClr val="accent2">
                    <a:lumMod val="50000"/>
                  </a:schemeClr>
                </a:solidFill>
                <a:latin typeface="BIZ UDPゴシック" panose="020B0400000000000000" pitchFamily="50" charset="-128"/>
                <a:ea typeface="BIZ UDPゴシック" panose="020B0400000000000000" pitchFamily="50" charset="-128"/>
              </a:endParaRPr>
            </a:p>
          </p:txBody>
        </p:sp>
      </p:grpSp>
      <p:graphicFrame>
        <p:nvGraphicFramePr>
          <p:cNvPr id="24" name="図表 23"/>
          <p:cNvGraphicFramePr/>
          <p:nvPr>
            <p:extLst>
              <p:ext uri="{D42A27DB-BD31-4B8C-83A1-F6EECF244321}">
                <p14:modId xmlns:p14="http://schemas.microsoft.com/office/powerpoint/2010/main" val="3311675614"/>
              </p:ext>
            </p:extLst>
          </p:nvPr>
        </p:nvGraphicFramePr>
        <p:xfrm>
          <a:off x="6781555" y="2736931"/>
          <a:ext cx="4867275" cy="84185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5" name="図表 24"/>
          <p:cNvGraphicFramePr/>
          <p:nvPr>
            <p:extLst>
              <p:ext uri="{D42A27DB-BD31-4B8C-83A1-F6EECF244321}">
                <p14:modId xmlns:p14="http://schemas.microsoft.com/office/powerpoint/2010/main" val="1218006596"/>
              </p:ext>
            </p:extLst>
          </p:nvPr>
        </p:nvGraphicFramePr>
        <p:xfrm>
          <a:off x="6781555" y="3689001"/>
          <a:ext cx="4867275" cy="841853"/>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6" name="図表 25"/>
          <p:cNvGraphicFramePr/>
          <p:nvPr>
            <p:extLst>
              <p:ext uri="{D42A27DB-BD31-4B8C-83A1-F6EECF244321}">
                <p14:modId xmlns:p14="http://schemas.microsoft.com/office/powerpoint/2010/main" val="484591897"/>
              </p:ext>
            </p:extLst>
          </p:nvPr>
        </p:nvGraphicFramePr>
        <p:xfrm>
          <a:off x="6781555" y="4635502"/>
          <a:ext cx="4867275" cy="841853"/>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27" name="下矢印 26"/>
          <p:cNvSpPr/>
          <p:nvPr/>
        </p:nvSpPr>
        <p:spPr>
          <a:xfrm rot="16200000">
            <a:off x="2626933" y="3593787"/>
            <a:ext cx="476860" cy="305190"/>
          </a:xfrm>
          <a:prstGeom prst="downArrow">
            <a:avLst/>
          </a:prstGeom>
          <a:solidFill>
            <a:schemeClr val="accent3"/>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28" name="グループ化 27"/>
          <p:cNvGrpSpPr/>
          <p:nvPr/>
        </p:nvGrpSpPr>
        <p:grpSpPr>
          <a:xfrm>
            <a:off x="3482479" y="5132850"/>
            <a:ext cx="2077439" cy="653249"/>
            <a:chOff x="871906" y="3301156"/>
            <a:chExt cx="2077439" cy="653249"/>
          </a:xfrm>
        </p:grpSpPr>
        <p:sp>
          <p:nvSpPr>
            <p:cNvPr id="29" name="正方形/長方形 28"/>
            <p:cNvSpPr/>
            <p:nvPr/>
          </p:nvSpPr>
          <p:spPr>
            <a:xfrm>
              <a:off x="871906" y="3546215"/>
              <a:ext cx="2058389" cy="40819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テキスト ボックス 29"/>
            <p:cNvSpPr txBox="1"/>
            <p:nvPr/>
          </p:nvSpPr>
          <p:spPr>
            <a:xfrm>
              <a:off x="890956" y="3301156"/>
              <a:ext cx="2058389" cy="408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kumimoji="1" lang="ja-JP" altLang="en-US" sz="1400" kern="1200" dirty="0" smtClean="0">
                  <a:solidFill>
                    <a:schemeClr val="accent4">
                      <a:lumMod val="75000"/>
                    </a:schemeClr>
                  </a:solidFill>
                  <a:latin typeface="BIZ UDPゴシック" panose="020B0400000000000000" pitchFamily="50" charset="-128"/>
                  <a:ea typeface="BIZ UDPゴシック" panose="020B0400000000000000" pitchFamily="50" charset="-128"/>
                </a:rPr>
                <a:t>データ蓄積</a:t>
              </a:r>
              <a:endParaRPr kumimoji="1" lang="ja-JP" altLang="en-US" sz="1400" kern="12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grpSp>
      <p:sp>
        <p:nvSpPr>
          <p:cNvPr id="31" name="テキスト ボックス 30"/>
          <p:cNvSpPr txBox="1"/>
          <p:nvPr/>
        </p:nvSpPr>
        <p:spPr>
          <a:xfrm>
            <a:off x="1600201" y="945222"/>
            <a:ext cx="8959362" cy="40819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　エクセル（</a:t>
            </a:r>
            <a:r>
              <a:rPr kumimoji="1" lang="en-US" altLang="ja-JP" sz="1400" dirty="0" smtClean="0">
                <a:solidFill>
                  <a:srgbClr val="FF0000"/>
                </a:solidFill>
                <a:latin typeface="BIZ UDPゴシック" panose="020B0400000000000000" pitchFamily="50" charset="-128"/>
                <a:ea typeface="BIZ UDPゴシック" panose="020B0400000000000000" pitchFamily="50" charset="-128"/>
              </a:rPr>
              <a:t>VBA)</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で蓄積されたレコードから、各種集計表及び文書の差込印刷（プリントアウト・</a:t>
            </a:r>
            <a:r>
              <a:rPr kumimoji="1" lang="en-US" altLang="ja-JP" sz="1400" dirty="0" smtClean="0">
                <a:solidFill>
                  <a:srgbClr val="FF0000"/>
                </a:solidFill>
                <a:latin typeface="BIZ UDPゴシック" panose="020B0400000000000000" pitchFamily="50" charset="-128"/>
                <a:ea typeface="BIZ UDPゴシック" panose="020B0400000000000000" pitchFamily="50" charset="-128"/>
              </a:rPr>
              <a:t>PDF)</a:t>
            </a: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を行う　～</a:t>
            </a:r>
            <a:endParaRPr kumimoji="1" lang="ja-JP" altLang="en-US" sz="1400" kern="1200" dirty="0">
              <a:solidFill>
                <a:srgbClr val="FF0000"/>
              </a:solidFill>
              <a:latin typeface="BIZ UDPゴシック" panose="020B0400000000000000" pitchFamily="50" charset="-128"/>
              <a:ea typeface="BIZ UDPゴシック" panose="020B0400000000000000" pitchFamily="50" charset="-128"/>
            </a:endParaRPr>
          </a:p>
        </p:txBody>
      </p:sp>
      <p:sp>
        <p:nvSpPr>
          <p:cNvPr id="23" name="下矢印 22"/>
          <p:cNvSpPr/>
          <p:nvPr/>
        </p:nvSpPr>
        <p:spPr>
          <a:xfrm rot="16200000">
            <a:off x="5952035" y="2154168"/>
            <a:ext cx="476860" cy="305190"/>
          </a:xfrm>
          <a:prstGeom prst="downArrow">
            <a:avLst/>
          </a:prstGeom>
          <a:solidFill>
            <a:schemeClr val="accent1">
              <a:lumMod val="40000"/>
              <a:lumOff val="6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2" name="下矢印 31"/>
          <p:cNvSpPr/>
          <p:nvPr/>
        </p:nvSpPr>
        <p:spPr>
          <a:xfrm rot="16200000">
            <a:off x="5952035" y="3055749"/>
            <a:ext cx="476860" cy="305190"/>
          </a:xfrm>
          <a:prstGeom prst="downArrow">
            <a:avLst/>
          </a:prstGeom>
          <a:solidFill>
            <a:schemeClr val="accent1">
              <a:lumMod val="40000"/>
              <a:lumOff val="6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3" name="下矢印 32"/>
          <p:cNvSpPr/>
          <p:nvPr/>
        </p:nvSpPr>
        <p:spPr>
          <a:xfrm rot="16200000">
            <a:off x="5952035" y="4903833"/>
            <a:ext cx="476860" cy="305190"/>
          </a:xfrm>
          <a:prstGeom prst="downArrow">
            <a:avLst/>
          </a:prstGeom>
          <a:solidFill>
            <a:schemeClr val="accent1">
              <a:lumMod val="40000"/>
              <a:lumOff val="60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5" name="テキスト ボックス 34"/>
          <p:cNvSpPr txBox="1"/>
          <p:nvPr/>
        </p:nvSpPr>
        <p:spPr>
          <a:xfrm>
            <a:off x="545842" y="5692221"/>
            <a:ext cx="10717104" cy="8569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ctr" anchorCtr="0">
            <a:noAutofit/>
          </a:bodyPr>
          <a:lstStyle/>
          <a:p>
            <a:pPr defTabSz="622300">
              <a:lnSpc>
                <a:spcPct val="90000"/>
              </a:lnSpc>
              <a:spcBef>
                <a:spcPct val="0"/>
              </a:spcBef>
              <a:spcAft>
                <a:spcPct val="35000"/>
              </a:spcAft>
            </a:pPr>
            <a:endParaRPr kumimoji="1" lang="en-US" altLang="ja-JP" sz="1400" dirty="0" smtClean="0">
              <a:solidFill>
                <a:srgbClr val="FF0000"/>
              </a:solidFill>
              <a:latin typeface="BIZ UDPゴシック" panose="020B0400000000000000" pitchFamily="50" charset="-128"/>
              <a:ea typeface="BIZ UDPゴシック" panose="020B0400000000000000" pitchFamily="50" charset="-128"/>
            </a:endParaRPr>
          </a:p>
          <a:p>
            <a:pPr defTabSz="622300">
              <a:lnSpc>
                <a:spcPct val="90000"/>
              </a:lnSpc>
              <a:spcBef>
                <a:spcPct val="0"/>
              </a:spcBef>
              <a:spcAft>
                <a:spcPct val="35000"/>
              </a:spcAft>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defTabSz="622300">
              <a:lnSpc>
                <a:spcPct val="90000"/>
              </a:lnSpc>
              <a:spcBef>
                <a:spcPct val="0"/>
              </a:spcBef>
              <a:spcAft>
                <a:spcPct val="35000"/>
              </a:spcAft>
            </a:pPr>
            <a:r>
              <a:rPr kumimoji="1" lang="ja-JP" altLang="en-US" sz="1400" dirty="0" smtClean="0">
                <a:solidFill>
                  <a:schemeClr val="accent3">
                    <a:lumMod val="75000"/>
                  </a:schemeClr>
                </a:solidFill>
                <a:latin typeface="BIZ UDPゴシック" panose="020B0400000000000000" pitchFamily="50" charset="-128"/>
                <a:ea typeface="BIZ UDPゴシック" panose="020B0400000000000000" pitchFamily="50" charset="-128"/>
              </a:rPr>
              <a:t>１．果樹経営支援対策事業・果樹未収益期間支援事業</a:t>
            </a:r>
            <a:r>
              <a:rPr kumimoji="1" lang="ja-JP" altLang="en-US" sz="1400" dirty="0">
                <a:solidFill>
                  <a:schemeClr val="accent3">
                    <a:lumMod val="75000"/>
                  </a:schemeClr>
                </a:solidFill>
                <a:latin typeface="BIZ UDPゴシック" panose="020B0400000000000000" pitchFamily="50" charset="-128"/>
                <a:ea typeface="BIZ UDPゴシック" panose="020B0400000000000000" pitchFamily="50" charset="-128"/>
              </a:rPr>
              <a:t>　</a:t>
            </a:r>
            <a:r>
              <a:rPr kumimoji="1" lang="ja-JP" altLang="en-US" sz="1400" dirty="0" smtClean="0">
                <a:solidFill>
                  <a:schemeClr val="accent3">
                    <a:lumMod val="75000"/>
                  </a:schemeClr>
                </a:solidFill>
                <a:latin typeface="BIZ UDPゴシック" panose="020B0400000000000000" pitchFamily="50" charset="-128"/>
                <a:ea typeface="BIZ UDPゴシック" panose="020B0400000000000000" pitchFamily="50" charset="-128"/>
              </a:rPr>
              <a:t>と　２</a:t>
            </a:r>
            <a:r>
              <a:rPr kumimoji="1" lang="ja-JP" altLang="en-US" sz="1400" dirty="0">
                <a:solidFill>
                  <a:schemeClr val="accent3">
                    <a:lumMod val="75000"/>
                  </a:schemeClr>
                </a:solidFill>
                <a:latin typeface="BIZ UDPゴシック" panose="020B0400000000000000" pitchFamily="50" charset="-128"/>
                <a:ea typeface="BIZ UDPゴシック" panose="020B0400000000000000" pitchFamily="50" charset="-128"/>
              </a:rPr>
              <a:t>．果樹先導的取組支援事業・果樹未収益期間支援事業</a:t>
            </a:r>
            <a:r>
              <a:rPr kumimoji="1" lang="ja-JP" altLang="en-US" sz="1400" dirty="0" smtClean="0">
                <a:solidFill>
                  <a:schemeClr val="accent3">
                    <a:lumMod val="75000"/>
                  </a:schemeClr>
                </a:solidFill>
                <a:latin typeface="BIZ UDPゴシック" panose="020B0400000000000000" pitchFamily="50" charset="-128"/>
                <a:ea typeface="BIZ UDPゴシック" panose="020B0400000000000000" pitchFamily="50" charset="-128"/>
              </a:rPr>
              <a:t>　は、基本同じ操作でデータ登録や資料作成が行うことができます。</a:t>
            </a:r>
            <a:r>
              <a:rPr kumimoji="1" lang="ja-JP" altLang="en-US" sz="1400" dirty="0" smtClean="0">
                <a:solidFill>
                  <a:schemeClr val="bg2">
                    <a:lumMod val="75000"/>
                  </a:schemeClr>
                </a:solidFill>
                <a:latin typeface="BIZ UDPゴシック" panose="020B0400000000000000" pitchFamily="50" charset="-128"/>
                <a:ea typeface="BIZ UDPゴシック" panose="020B0400000000000000" pitchFamily="50" charset="-128"/>
              </a:rPr>
              <a:t>　</a:t>
            </a:r>
            <a:br>
              <a:rPr kumimoji="1" lang="ja-JP" altLang="en-US" sz="1400" dirty="0" smtClean="0">
                <a:solidFill>
                  <a:schemeClr val="bg2">
                    <a:lumMod val="75000"/>
                  </a:schemeClr>
                </a:solidFill>
                <a:latin typeface="BIZ UDPゴシック" panose="020B0400000000000000" pitchFamily="50" charset="-128"/>
                <a:ea typeface="BIZ UDPゴシック" panose="020B0400000000000000" pitchFamily="50" charset="-128"/>
              </a:rPr>
            </a:br>
            <a:endParaRPr kumimoji="1" lang="ja-JP" altLang="en-US" sz="1400" dirty="0">
              <a:solidFill>
                <a:schemeClr val="bg2">
                  <a:lumMod val="75000"/>
                </a:schemeClr>
              </a:solidFill>
              <a:latin typeface="BIZ UDPゴシック" panose="020B0400000000000000" pitchFamily="50" charset="-128"/>
              <a:ea typeface="BIZ UDPゴシック" panose="020B0400000000000000" pitchFamily="50" charset="-128"/>
            </a:endParaRPr>
          </a:p>
          <a:p>
            <a:pPr lvl="0" defTabSz="622300">
              <a:lnSpc>
                <a:spcPct val="90000"/>
              </a:lnSpc>
              <a:spcBef>
                <a:spcPct val="0"/>
              </a:spcBef>
              <a:spcAft>
                <a:spcPct val="35000"/>
              </a:spcAft>
            </a:pPr>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
            </a:r>
            <a:b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br>
            <a:endParaRPr kumimoji="1" lang="ja-JP" altLang="en-US" sz="1400" kern="12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99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17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ircle(in)">
                                      <p:cBhvr>
                                        <p:cTn id="38" dur="20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circle(in)">
                                      <p:cBhvr>
                                        <p:cTn id="53" dur="20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ircle(in)">
                                      <p:cBhvr>
                                        <p:cTn id="63" dur="20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circle(in)">
                                      <p:cBhvr>
                                        <p:cTn id="73" dur="20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circle(in)">
                                      <p:cBhvr>
                                        <p:cTn id="83" dur="20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barn(inVertical)">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randombar(horizontal)">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Graphic spid="10" grpId="0">
        <p:bldAsOne/>
      </p:bldGraphic>
      <p:bldGraphic spid="2" grpId="0">
        <p:bldAsOne/>
      </p:bldGraphic>
      <p:bldGraphic spid="24" grpId="0">
        <p:bldAsOne/>
      </p:bldGraphic>
      <p:bldGraphic spid="25" grpId="0">
        <p:bldAsOne/>
      </p:bldGraphic>
      <p:bldGraphic spid="26" grpId="0">
        <p:bldAsOne/>
      </p:bldGraphic>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登録した園地データを</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並び替える場合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（上の</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データ</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を下へ</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の場合</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p:cNvSpPr txBox="1"/>
          <p:nvPr/>
        </p:nvSpPr>
        <p:spPr>
          <a:xfrm>
            <a:off x="5563747" y="929404"/>
            <a:ext cx="517129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２番園地が４版</a:t>
            </a:r>
            <a:r>
              <a:rPr kumimoji="1" lang="ja-JP" altLang="en-US" sz="1400" i="1" dirty="0">
                <a:solidFill>
                  <a:srgbClr val="4BCAAD">
                    <a:lumMod val="75000"/>
                  </a:srgbClr>
                </a:solidFill>
              </a:rPr>
              <a:t>園地</a:t>
            </a:r>
            <a:r>
              <a:rPr kumimoji="1" lang="ja-JP" altLang="en-US" sz="1400" i="1" dirty="0" smtClean="0">
                <a:solidFill>
                  <a:srgbClr val="4BCAAD">
                    <a:lumMod val="75000"/>
                  </a:srgbClr>
                </a:solidFill>
              </a:rPr>
              <a:t>へ変更される。</a:t>
            </a:r>
            <a:endParaRPr kumimoji="1" lang="en-US" altLang="ja-JP" sz="1400" i="1" dirty="0" smtClean="0">
              <a:solidFill>
                <a:srgbClr val="4BCAAD">
                  <a:lumMod val="75000"/>
                </a:srgbClr>
              </a:solidFill>
            </a:endParaRPr>
          </a:p>
        </p:txBody>
      </p:sp>
      <p:pic>
        <p:nvPicPr>
          <p:cNvPr id="7" name="図 6"/>
          <p:cNvPicPr>
            <a:picLocks noChangeAspect="1"/>
          </p:cNvPicPr>
          <p:nvPr/>
        </p:nvPicPr>
        <p:blipFill>
          <a:blip r:embed="rId2"/>
          <a:stretch>
            <a:fillRect/>
          </a:stretch>
        </p:blipFill>
        <p:spPr>
          <a:xfrm>
            <a:off x="100684" y="1549929"/>
            <a:ext cx="6398489" cy="3462516"/>
          </a:xfrm>
          <a:prstGeom prst="rect">
            <a:avLst/>
          </a:prstGeom>
        </p:spPr>
      </p:pic>
      <p:pic>
        <p:nvPicPr>
          <p:cNvPr id="6" name="図 5"/>
          <p:cNvPicPr>
            <a:picLocks noChangeAspect="1"/>
          </p:cNvPicPr>
          <p:nvPr/>
        </p:nvPicPr>
        <p:blipFill>
          <a:blip r:embed="rId3"/>
          <a:stretch>
            <a:fillRect/>
          </a:stretch>
        </p:blipFill>
        <p:spPr>
          <a:xfrm>
            <a:off x="4825254" y="2351867"/>
            <a:ext cx="7173869" cy="4343350"/>
          </a:xfrm>
          <a:prstGeom prst="rect">
            <a:avLst/>
          </a:prstGeom>
        </p:spPr>
      </p:pic>
    </p:spTree>
    <p:extLst>
      <p:ext uri="{BB962C8B-B14F-4D97-AF65-F5344CB8AC3E}">
        <p14:creationId xmlns:p14="http://schemas.microsoft.com/office/powerpoint/2010/main" val="355791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39914" y="281354"/>
            <a:ext cx="778119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保存した園地データを</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削除する場合</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3" name="図 2"/>
          <p:cNvPicPr>
            <a:picLocks noChangeAspect="1"/>
          </p:cNvPicPr>
          <p:nvPr/>
        </p:nvPicPr>
        <p:blipFill>
          <a:blip r:embed="rId2"/>
          <a:stretch>
            <a:fillRect/>
          </a:stretch>
        </p:blipFill>
        <p:spPr>
          <a:xfrm>
            <a:off x="130161" y="1639690"/>
            <a:ext cx="7173869" cy="4343350"/>
          </a:xfrm>
          <a:prstGeom prst="rect">
            <a:avLst/>
          </a:prstGeom>
        </p:spPr>
      </p:pic>
      <p:sp>
        <p:nvSpPr>
          <p:cNvPr id="5" name="正方形/長方形 4"/>
          <p:cNvSpPr/>
          <p:nvPr/>
        </p:nvSpPr>
        <p:spPr>
          <a:xfrm>
            <a:off x="839090" y="4799116"/>
            <a:ext cx="6396979" cy="4236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473461" y="1429102"/>
            <a:ext cx="415876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31</a:t>
            </a:r>
          </a:p>
          <a:p>
            <a:pPr lvl="0">
              <a:defRPr/>
            </a:pPr>
            <a:r>
              <a:rPr kumimoji="1" lang="ja-JP" altLang="en-US" sz="1400" i="1" dirty="0" smtClean="0">
                <a:solidFill>
                  <a:srgbClr val="4BCAAD">
                    <a:lumMod val="75000"/>
                  </a:srgbClr>
                </a:solidFill>
              </a:rPr>
              <a:t>４番園地</a:t>
            </a:r>
            <a:r>
              <a:rPr kumimoji="1" lang="ja-JP" altLang="en-US" sz="1400" i="1" dirty="0">
                <a:solidFill>
                  <a:srgbClr val="4BCAAD">
                    <a:lumMod val="75000"/>
                  </a:srgbClr>
                </a:solidFill>
              </a:rPr>
              <a:t>を</a:t>
            </a:r>
            <a:r>
              <a:rPr kumimoji="1" lang="ja-JP" altLang="en-US" sz="1400" i="1" dirty="0" smtClean="0">
                <a:solidFill>
                  <a:srgbClr val="4BCAAD">
                    <a:lumMod val="75000"/>
                  </a:srgbClr>
                </a:solidFill>
              </a:rPr>
              <a:t>削除する場合・・</a:t>
            </a:r>
            <a:r>
              <a:rPr kumimoji="1" lang="en-US" altLang="ja-JP" sz="1400" i="1" dirty="0">
                <a:solidFill>
                  <a:srgbClr val="4BCAAD">
                    <a:lumMod val="75000"/>
                  </a:srgbClr>
                </a:solidFill>
              </a:rPr>
              <a:t>B</a:t>
            </a:r>
            <a:r>
              <a:rPr kumimoji="1" lang="ja-JP" altLang="en-US" sz="1400" i="1" dirty="0">
                <a:solidFill>
                  <a:srgbClr val="4BCAAD">
                    <a:lumMod val="75000"/>
                  </a:srgbClr>
                </a:solidFill>
              </a:rPr>
              <a:t>列（計画・実績）</a:t>
            </a:r>
            <a:r>
              <a:rPr kumimoji="1" lang="ja-JP" altLang="en-US" sz="1400" i="1" dirty="0" smtClean="0">
                <a:solidFill>
                  <a:srgbClr val="4BCAAD">
                    <a:lumMod val="75000"/>
                  </a:srgbClr>
                </a:solidFill>
              </a:rPr>
              <a:t>から</a:t>
            </a:r>
            <a:r>
              <a:rPr kumimoji="1" lang="en-US" altLang="ja-JP" sz="1400" i="1" dirty="0" smtClean="0">
                <a:solidFill>
                  <a:srgbClr val="4BCAAD">
                    <a:lumMod val="75000"/>
                  </a:srgbClr>
                </a:solidFill>
              </a:rPr>
              <a:t>CF</a:t>
            </a:r>
            <a:r>
              <a:rPr kumimoji="1" lang="ja-JP" altLang="en-US" sz="1400" i="1" dirty="0" smtClean="0">
                <a:solidFill>
                  <a:srgbClr val="4BCAAD">
                    <a:lumMod val="75000"/>
                  </a:srgbClr>
                </a:solidFill>
              </a:rPr>
              <a:t>列</a:t>
            </a:r>
            <a:r>
              <a:rPr kumimoji="1" lang="ja-JP" altLang="en-US" sz="1400" i="1" dirty="0">
                <a:solidFill>
                  <a:srgbClr val="4BCAAD">
                    <a:lumMod val="75000"/>
                  </a:srgbClr>
                </a:solidFill>
              </a:rPr>
              <a:t>（備考）までの</a:t>
            </a:r>
            <a:r>
              <a:rPr kumimoji="1" lang="en-US" altLang="ja-JP" sz="1400" i="1" dirty="0">
                <a:solidFill>
                  <a:srgbClr val="4BCAAD">
                    <a:lumMod val="75000"/>
                  </a:srgbClr>
                </a:solidFill>
              </a:rPr>
              <a:t>2</a:t>
            </a:r>
            <a:r>
              <a:rPr kumimoji="1" lang="ja-JP" altLang="en-US" sz="1400" i="1" dirty="0">
                <a:solidFill>
                  <a:srgbClr val="4BCAAD">
                    <a:lumMod val="75000"/>
                  </a:srgbClr>
                </a:solidFill>
              </a:rPr>
              <a:t>行を・</a:t>
            </a:r>
            <a:r>
              <a:rPr kumimoji="1" lang="ja-JP" altLang="en-US" sz="1400" i="1" dirty="0" smtClean="0">
                <a:solidFill>
                  <a:srgbClr val="4BCAAD">
                    <a:lumMod val="75000"/>
                  </a:srgbClr>
                </a:solidFill>
              </a:rPr>
              <a:t>・ドラックし、右クリック・・削除。</a:t>
            </a:r>
          </a:p>
        </p:txBody>
      </p:sp>
      <p:pic>
        <p:nvPicPr>
          <p:cNvPr id="2" name="図 1"/>
          <p:cNvPicPr>
            <a:picLocks noChangeAspect="1"/>
          </p:cNvPicPr>
          <p:nvPr/>
        </p:nvPicPr>
        <p:blipFill>
          <a:blip r:embed="rId3"/>
          <a:stretch>
            <a:fillRect/>
          </a:stretch>
        </p:blipFill>
        <p:spPr>
          <a:xfrm>
            <a:off x="8117497" y="3461387"/>
            <a:ext cx="2476500" cy="2438400"/>
          </a:xfrm>
          <a:prstGeom prst="rect">
            <a:avLst/>
          </a:prstGeom>
        </p:spPr>
      </p:pic>
      <p:sp>
        <p:nvSpPr>
          <p:cNvPr id="7" name="テキスト ボックス 6"/>
          <p:cNvSpPr txBox="1"/>
          <p:nvPr/>
        </p:nvSpPr>
        <p:spPr>
          <a:xfrm>
            <a:off x="7613957" y="2660688"/>
            <a:ext cx="33396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ポップアップが出たら・・・上方向にシフト</a:t>
            </a:r>
            <a:endParaRPr kumimoji="1" lang="en-US" altLang="ja-JP" sz="1400" i="1" dirty="0" smtClean="0">
              <a:solidFill>
                <a:srgbClr val="4BCAAD">
                  <a:lumMod val="75000"/>
                </a:srgbClr>
              </a:solidFill>
            </a:endParaRPr>
          </a:p>
        </p:txBody>
      </p:sp>
    </p:spTree>
    <p:extLst>
      <p:ext uri="{BB962C8B-B14F-4D97-AF65-F5344CB8AC3E}">
        <p14:creationId xmlns:p14="http://schemas.microsoft.com/office/powerpoint/2010/main" val="33804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39914" y="281354"/>
            <a:ext cx="778119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保存した園地データを</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削除する場合</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図 4"/>
          <p:cNvPicPr>
            <a:picLocks noChangeAspect="1"/>
          </p:cNvPicPr>
          <p:nvPr/>
        </p:nvPicPr>
        <p:blipFill>
          <a:blip r:embed="rId2"/>
          <a:stretch>
            <a:fillRect/>
          </a:stretch>
        </p:blipFill>
        <p:spPr>
          <a:xfrm>
            <a:off x="139588" y="1696825"/>
            <a:ext cx="5584765" cy="3381242"/>
          </a:xfrm>
          <a:prstGeom prst="rect">
            <a:avLst/>
          </a:prstGeom>
        </p:spPr>
      </p:pic>
      <p:pic>
        <p:nvPicPr>
          <p:cNvPr id="6" name="図 5"/>
          <p:cNvPicPr>
            <a:picLocks noChangeAspect="1"/>
          </p:cNvPicPr>
          <p:nvPr/>
        </p:nvPicPr>
        <p:blipFill>
          <a:blip r:embed="rId3"/>
          <a:stretch>
            <a:fillRect/>
          </a:stretch>
        </p:blipFill>
        <p:spPr>
          <a:xfrm>
            <a:off x="4117869" y="2609317"/>
            <a:ext cx="7851271" cy="4248683"/>
          </a:xfrm>
          <a:prstGeom prst="rect">
            <a:avLst/>
          </a:prstGeom>
        </p:spPr>
      </p:pic>
      <p:sp>
        <p:nvSpPr>
          <p:cNvPr id="7" name="テキスト ボックス 6"/>
          <p:cNvSpPr txBox="1"/>
          <p:nvPr/>
        </p:nvSpPr>
        <p:spPr>
          <a:xfrm>
            <a:off x="5964123" y="1045075"/>
            <a:ext cx="530090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32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４番園地の内容が削除される。</a:t>
            </a:r>
          </a:p>
        </p:txBody>
      </p:sp>
      <p:sp>
        <p:nvSpPr>
          <p:cNvPr id="8" name="楕円 7"/>
          <p:cNvSpPr/>
          <p:nvPr/>
        </p:nvSpPr>
        <p:spPr>
          <a:xfrm>
            <a:off x="4267207" y="6124206"/>
            <a:ext cx="606451" cy="3669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64123" y="1870653"/>
            <a:ext cx="530090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なお、</a:t>
            </a:r>
            <a:r>
              <a:rPr kumimoji="1" lang="en-US" altLang="ja-JP" sz="1400" i="1" dirty="0" smtClean="0">
                <a:solidFill>
                  <a:srgbClr val="4BCAAD">
                    <a:lumMod val="75000"/>
                  </a:srgbClr>
                </a:solidFill>
              </a:rPr>
              <a:t>1</a:t>
            </a:r>
            <a:r>
              <a:rPr kumimoji="1" lang="ja-JP" altLang="en-US" sz="1400" i="1" dirty="0" smtClean="0">
                <a:solidFill>
                  <a:srgbClr val="4BCAAD">
                    <a:lumMod val="75000"/>
                  </a:srgbClr>
                </a:solidFill>
              </a:rPr>
              <a:t>園地削除により、</a:t>
            </a:r>
            <a:r>
              <a:rPr kumimoji="1" lang="en-US" altLang="ja-JP" sz="1400" i="1" dirty="0" smtClean="0">
                <a:solidFill>
                  <a:srgbClr val="4BCAAD">
                    <a:lumMod val="75000"/>
                  </a:srgbClr>
                </a:solidFill>
              </a:rPr>
              <a:t>A</a:t>
            </a:r>
            <a:r>
              <a:rPr kumimoji="1" lang="ja-JP" altLang="en-US" sz="1400" i="1" dirty="0" smtClean="0">
                <a:solidFill>
                  <a:srgbClr val="4BCAAD">
                    <a:lumMod val="75000"/>
                  </a:srgbClr>
                </a:solidFill>
              </a:rPr>
              <a:t>列に園地番号５が残ってしまうので、</a:t>
            </a:r>
            <a:r>
              <a:rPr kumimoji="1" lang="en-US" altLang="ja-JP" sz="1400" i="1" dirty="0" smtClean="0">
                <a:solidFill>
                  <a:srgbClr val="4BCAAD">
                    <a:lumMod val="75000"/>
                  </a:srgbClr>
                </a:solidFill>
              </a:rPr>
              <a:t>5</a:t>
            </a:r>
            <a:r>
              <a:rPr kumimoji="1" lang="ja-JP" altLang="en-US" sz="1400" i="1" dirty="0" smtClean="0">
                <a:solidFill>
                  <a:srgbClr val="4BCAAD">
                    <a:lumMod val="75000"/>
                  </a:srgbClr>
                </a:solidFill>
              </a:rPr>
              <a:t>番園地は、クリアーする。</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400" i="1" dirty="0" smtClean="0">
              <a:solidFill>
                <a:srgbClr val="4BCAAD">
                  <a:lumMod val="75000"/>
                </a:srgbClr>
              </a:solidFill>
            </a:endParaRPr>
          </a:p>
        </p:txBody>
      </p:sp>
    </p:spTree>
    <p:extLst>
      <p:ext uri="{BB962C8B-B14F-4D97-AF65-F5344CB8AC3E}">
        <p14:creationId xmlns:p14="http://schemas.microsoft.com/office/powerpoint/2010/main" val="4509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stretch>
            <a:fillRect/>
          </a:stretch>
        </p:blipFill>
        <p:spPr>
          <a:xfrm>
            <a:off x="253789" y="1699302"/>
            <a:ext cx="5919177" cy="4122586"/>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様式</a:t>
            </a:r>
            <a:r>
              <a:rPr kumimoji="1" lang="en-US" altLang="ja-JP" sz="1800" b="0" i="0" u="none" strike="noStrike" kern="1200" cap="none" spc="0" normalizeH="0" baseline="0" noProof="0" dirty="0" err="1"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MaltiPage</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　</a:t>
            </a:r>
          </a:p>
        </p:txBody>
      </p:sp>
      <p:sp>
        <p:nvSpPr>
          <p:cNvPr id="6" name="テキスト ボックス 5"/>
          <p:cNvSpPr txBox="1"/>
          <p:nvPr/>
        </p:nvSpPr>
        <p:spPr>
          <a:xfrm>
            <a:off x="1305339" y="1039382"/>
            <a:ext cx="442253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登録されているデータから、各種様式が展開します。</a:t>
            </a:r>
            <a:endParaRPr kumimoji="1" lang="en-US" altLang="ja-JP" sz="1400" i="1" dirty="0" smtClean="0">
              <a:solidFill>
                <a:srgbClr val="4BCAAD">
                  <a:lumMod val="75000"/>
                </a:srgbClr>
              </a:solidFill>
            </a:endParaRPr>
          </a:p>
        </p:txBody>
      </p:sp>
      <p:sp>
        <p:nvSpPr>
          <p:cNvPr id="7" name="楕円 6"/>
          <p:cNvSpPr/>
          <p:nvPr/>
        </p:nvSpPr>
        <p:spPr>
          <a:xfrm>
            <a:off x="2985161" y="2758837"/>
            <a:ext cx="606451" cy="3669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2923171" y="4172345"/>
            <a:ext cx="606451" cy="3015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499237" y="984253"/>
            <a:ext cx="4404947" cy="307777"/>
          </a:xfrm>
          <a:prstGeom prst="rect">
            <a:avLst/>
          </a:prstGeom>
          <a:noFill/>
        </p:spPr>
        <p:txBody>
          <a:bodyPr wrap="square" rtlCol="0">
            <a:spAutoFit/>
          </a:bodyPr>
          <a:lstStyle/>
          <a:p>
            <a:r>
              <a:rPr kumimoji="1" lang="ja-JP" altLang="en-US" sz="1400" i="1" u="sng" dirty="0" smtClean="0">
                <a:solidFill>
                  <a:srgbClr val="FF6699"/>
                </a:solidFill>
              </a:rPr>
              <a:t>果樹先導的取組支援事業の画面は・・</a:t>
            </a:r>
            <a:endParaRPr kumimoji="1" lang="en-US" altLang="ja-JP" sz="1400" i="1" dirty="0" smtClean="0">
              <a:solidFill>
                <a:srgbClr val="FF6699"/>
              </a:solidFill>
            </a:endParaRPr>
          </a:p>
        </p:txBody>
      </p:sp>
      <p:sp>
        <p:nvSpPr>
          <p:cNvPr id="11" name="テキスト ボックス 10"/>
          <p:cNvSpPr txBox="1"/>
          <p:nvPr/>
        </p:nvSpPr>
        <p:spPr>
          <a:xfrm>
            <a:off x="6499236" y="1391525"/>
            <a:ext cx="5453952" cy="738664"/>
          </a:xfrm>
          <a:prstGeom prst="rect">
            <a:avLst/>
          </a:prstGeom>
          <a:noFill/>
        </p:spPr>
        <p:txBody>
          <a:bodyPr wrap="square" rtlCol="0">
            <a:spAutoFit/>
          </a:bodyPr>
          <a:lstStyle/>
          <a:p>
            <a:r>
              <a:rPr kumimoji="1" lang="en-US" altLang="ja-JP" sz="1400" i="1" u="sng" dirty="0" smtClean="0">
                <a:solidFill>
                  <a:srgbClr val="FF6699"/>
                </a:solidFill>
              </a:rPr>
              <a:t>3</a:t>
            </a:r>
            <a:r>
              <a:rPr kumimoji="1" lang="ja-JP" altLang="en-US" sz="1400" i="1" u="sng" dirty="0" smtClean="0">
                <a:solidFill>
                  <a:srgbClr val="FF6699"/>
                </a:solidFill>
              </a:rPr>
              <a:t>号様式の表紙が、</a:t>
            </a:r>
            <a:r>
              <a:rPr kumimoji="1" lang="en-US" altLang="ja-JP" sz="1400" i="1" u="sng" dirty="0" smtClean="0">
                <a:solidFill>
                  <a:srgbClr val="FF6699"/>
                </a:solidFill>
              </a:rPr>
              <a:t>2</a:t>
            </a:r>
            <a:r>
              <a:rPr kumimoji="1" lang="ja-JP" altLang="en-US" sz="1400" i="1" u="sng" dirty="0" smtClean="0">
                <a:solidFill>
                  <a:srgbClr val="FF6699"/>
                </a:solidFill>
              </a:rPr>
              <a:t>つ（果樹先導的事業、果樹未収益事業）作成されています。</a:t>
            </a:r>
            <a:endParaRPr kumimoji="1" lang="en-US" altLang="ja-JP" sz="1400" i="1" u="sng" dirty="0" smtClean="0">
              <a:solidFill>
                <a:srgbClr val="FF6699"/>
              </a:solidFill>
            </a:endParaRPr>
          </a:p>
          <a:p>
            <a:r>
              <a:rPr kumimoji="1" lang="ja-JP" altLang="en-US" sz="1400" i="1" u="sng" dirty="0">
                <a:solidFill>
                  <a:srgbClr val="FF6699"/>
                </a:solidFill>
              </a:rPr>
              <a:t>また</a:t>
            </a:r>
            <a:r>
              <a:rPr kumimoji="1" lang="ja-JP" altLang="en-US" sz="1400" i="1" u="sng" dirty="0" smtClean="0">
                <a:solidFill>
                  <a:srgbClr val="FF6699"/>
                </a:solidFill>
              </a:rPr>
              <a:t>、事業内訳表はありません。</a:t>
            </a:r>
            <a:endParaRPr kumimoji="1" lang="en-US" altLang="ja-JP" sz="1400" i="1" dirty="0" smtClean="0">
              <a:solidFill>
                <a:srgbClr val="FF6699"/>
              </a:solidFill>
            </a:endParaRPr>
          </a:p>
        </p:txBody>
      </p:sp>
      <p:pic>
        <p:nvPicPr>
          <p:cNvPr id="9" name="図 8"/>
          <p:cNvPicPr>
            <a:picLocks noChangeAspect="1"/>
          </p:cNvPicPr>
          <p:nvPr/>
        </p:nvPicPr>
        <p:blipFill>
          <a:blip r:embed="rId3"/>
          <a:stretch>
            <a:fillRect/>
          </a:stretch>
        </p:blipFill>
        <p:spPr>
          <a:xfrm>
            <a:off x="5377313" y="2421286"/>
            <a:ext cx="5894135" cy="4105145"/>
          </a:xfrm>
          <a:prstGeom prst="rect">
            <a:avLst/>
          </a:prstGeom>
        </p:spPr>
      </p:pic>
      <p:sp>
        <p:nvSpPr>
          <p:cNvPr id="12" name="楕円 11"/>
          <p:cNvSpPr/>
          <p:nvPr/>
        </p:nvSpPr>
        <p:spPr>
          <a:xfrm>
            <a:off x="8187873" y="3806816"/>
            <a:ext cx="1144297" cy="8519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659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362985" y="2266319"/>
            <a:ext cx="8006500" cy="4332684"/>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様式</a:t>
            </a:r>
            <a:r>
              <a:rPr kumimoji="1" lang="en-US" altLang="ja-JP" sz="1800" b="0" i="0" u="none" strike="noStrike" kern="1200" cap="none" spc="0" normalizeH="0" baseline="0" noProof="0" dirty="0" err="1"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MaltiPage</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　（個表</a:t>
            </a:r>
            <a:r>
              <a:rPr kumimoji="1" lang="en-US" altLang="ja-JP"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号）</a:t>
            </a:r>
          </a:p>
        </p:txBody>
      </p:sp>
      <p:sp>
        <p:nvSpPr>
          <p:cNvPr id="7" name="テキスト ボックス 6"/>
          <p:cNvSpPr txBox="1"/>
          <p:nvPr/>
        </p:nvSpPr>
        <p:spPr>
          <a:xfrm>
            <a:off x="5946955" y="766005"/>
            <a:ext cx="4422530"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登録されたデータは、個表へ反映されます。</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a:t>
            </a:r>
            <a:r>
              <a:rPr kumimoji="1" lang="en-US" altLang="ja-JP" sz="1400" i="1" dirty="0" smtClean="0">
                <a:solidFill>
                  <a:srgbClr val="4BCAAD">
                    <a:lumMod val="75000"/>
                  </a:srgbClr>
                </a:solidFill>
              </a:rPr>
              <a:t>VLOOKUP</a:t>
            </a:r>
            <a:r>
              <a:rPr kumimoji="1" lang="ja-JP" altLang="en-US" sz="1400" i="1" dirty="0" smtClean="0">
                <a:solidFill>
                  <a:srgbClr val="4BCAAD">
                    <a:lumMod val="75000"/>
                  </a:srgbClr>
                </a:solidFill>
              </a:rPr>
              <a:t>　</a:t>
            </a:r>
            <a:r>
              <a:rPr kumimoji="1" lang="en-US" altLang="ja-JP" sz="1400" i="1" dirty="0" smtClean="0">
                <a:solidFill>
                  <a:srgbClr val="4BCAAD">
                    <a:lumMod val="75000"/>
                  </a:srgbClr>
                </a:solidFill>
              </a:rPr>
              <a:t>MATCH</a:t>
            </a:r>
            <a:r>
              <a:rPr kumimoji="1" lang="ja-JP" altLang="en-US" sz="1400" i="1" dirty="0" smtClean="0">
                <a:solidFill>
                  <a:srgbClr val="4BCAAD">
                    <a:lumMod val="75000"/>
                  </a:srgbClr>
                </a:solidFill>
              </a:rPr>
              <a:t>　関数です）</a:t>
            </a:r>
            <a:endParaRPr kumimoji="1" lang="en-US" altLang="ja-JP" sz="1400" i="1" dirty="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エクセルシートは、テンプレートと使用します。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データは差込み印刷されます。</a:t>
            </a:r>
            <a:endParaRPr kumimoji="1" lang="en-US" altLang="ja-JP" sz="1400" i="1" dirty="0" smtClean="0">
              <a:solidFill>
                <a:srgbClr val="4BCAAD">
                  <a:lumMod val="75000"/>
                </a:srgbClr>
              </a:solidFill>
            </a:endParaRPr>
          </a:p>
        </p:txBody>
      </p:sp>
      <p:pic>
        <p:nvPicPr>
          <p:cNvPr id="3" name="図 2"/>
          <p:cNvPicPr>
            <a:picLocks noChangeAspect="1"/>
          </p:cNvPicPr>
          <p:nvPr/>
        </p:nvPicPr>
        <p:blipFill>
          <a:blip r:embed="rId3"/>
          <a:stretch>
            <a:fillRect/>
          </a:stretch>
        </p:blipFill>
        <p:spPr>
          <a:xfrm>
            <a:off x="379647" y="1635369"/>
            <a:ext cx="4445737" cy="5143499"/>
          </a:xfrm>
          <a:prstGeom prst="rect">
            <a:avLst/>
          </a:prstGeom>
        </p:spPr>
      </p:pic>
    </p:spTree>
    <p:extLst>
      <p:ext uri="{BB962C8B-B14F-4D97-AF65-F5344CB8AC3E}">
        <p14:creationId xmlns:p14="http://schemas.microsoft.com/office/powerpoint/2010/main" val="284768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345757" y="3124969"/>
            <a:ext cx="6155794" cy="3331183"/>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様式</a:t>
            </a:r>
            <a:r>
              <a:rPr kumimoji="1" lang="en-US" altLang="ja-JP" dirty="0" err="1">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　</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（特認事業整備計画書）</a:t>
            </a:r>
            <a:endPar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5890393" y="836979"/>
            <a:ext cx="521438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5</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特認データの園地管理軌道施設・防霜ファン、防風ネット等のデータは、様式</a:t>
            </a:r>
            <a:r>
              <a:rPr kumimoji="1" lang="en-US" altLang="ja-JP" sz="1400" i="1" dirty="0" smtClean="0">
                <a:solidFill>
                  <a:srgbClr val="4BCAAD">
                    <a:lumMod val="75000"/>
                  </a:srgbClr>
                </a:solidFill>
              </a:rPr>
              <a:t>19</a:t>
            </a:r>
            <a:r>
              <a:rPr kumimoji="1" lang="ja-JP" altLang="en-US" sz="1400" i="1" dirty="0" smtClean="0">
                <a:solidFill>
                  <a:srgbClr val="4BCAAD">
                    <a:lumMod val="75000"/>
                  </a:srgbClr>
                </a:solidFill>
              </a:rPr>
              <a:t>号又は様式</a:t>
            </a:r>
            <a:r>
              <a:rPr kumimoji="1" lang="en-US" altLang="ja-JP" sz="1400" i="1" dirty="0" smtClean="0">
                <a:solidFill>
                  <a:srgbClr val="4BCAAD">
                    <a:lumMod val="75000"/>
                  </a:srgbClr>
                </a:solidFill>
              </a:rPr>
              <a:t>22</a:t>
            </a:r>
            <a:r>
              <a:rPr kumimoji="1" lang="ja-JP" altLang="en-US" sz="1400" i="1" dirty="0" smtClean="0">
                <a:solidFill>
                  <a:srgbClr val="4BCAAD">
                    <a:lumMod val="75000"/>
                  </a:srgbClr>
                </a:solidFill>
              </a:rPr>
              <a:t>号へ反映されます。</a:t>
            </a:r>
            <a:endParaRPr kumimoji="1" lang="en-US" altLang="ja-JP" sz="1400" i="1" dirty="0" smtClean="0">
              <a:solidFill>
                <a:srgbClr val="4BCAAD">
                  <a:lumMod val="75000"/>
                </a:srgbClr>
              </a:solidFill>
            </a:endParaRPr>
          </a:p>
          <a:p>
            <a:pPr>
              <a:defRPr/>
            </a:pPr>
            <a:r>
              <a:rPr kumimoji="1" lang="ja-JP" altLang="en-US" sz="1400" i="1" dirty="0">
                <a:solidFill>
                  <a:srgbClr val="4BCAAD">
                    <a:lumMod val="75000"/>
                  </a:srgbClr>
                </a:solidFill>
              </a:rPr>
              <a:t>データは差込み印刷されます</a:t>
            </a:r>
            <a:r>
              <a:rPr kumimoji="1" lang="ja-JP" altLang="en-US" sz="1400" i="1" dirty="0" smtClean="0">
                <a:solidFill>
                  <a:srgbClr val="4BCAAD">
                    <a:lumMod val="75000"/>
                  </a:srgbClr>
                </a:solidFill>
              </a:rPr>
              <a:t>。</a:t>
            </a:r>
            <a:endParaRPr kumimoji="1" lang="en-US" altLang="ja-JP" sz="1400" i="1" dirty="0" smtClean="0">
              <a:solidFill>
                <a:srgbClr val="4BCAAD">
                  <a:lumMod val="75000"/>
                </a:srgbClr>
              </a:solidFill>
            </a:endParaRPr>
          </a:p>
        </p:txBody>
      </p:sp>
      <p:pic>
        <p:nvPicPr>
          <p:cNvPr id="3" name="図 2"/>
          <p:cNvPicPr>
            <a:picLocks noChangeAspect="1"/>
          </p:cNvPicPr>
          <p:nvPr/>
        </p:nvPicPr>
        <p:blipFill>
          <a:blip r:embed="rId3"/>
          <a:stretch>
            <a:fillRect/>
          </a:stretch>
        </p:blipFill>
        <p:spPr>
          <a:xfrm>
            <a:off x="237345" y="1093509"/>
            <a:ext cx="5046878" cy="5614398"/>
          </a:xfrm>
          <a:prstGeom prst="rect">
            <a:avLst/>
          </a:prstGeom>
        </p:spPr>
      </p:pic>
      <p:sp>
        <p:nvSpPr>
          <p:cNvPr id="7" name="テキスト ボックス 6"/>
          <p:cNvSpPr txBox="1"/>
          <p:nvPr/>
        </p:nvSpPr>
        <p:spPr>
          <a:xfrm>
            <a:off x="5890393" y="1850721"/>
            <a:ext cx="5214382" cy="523220"/>
          </a:xfrm>
          <a:prstGeom prst="rect">
            <a:avLst/>
          </a:prstGeom>
          <a:noFill/>
        </p:spPr>
        <p:txBody>
          <a:bodyPr wrap="square" rtlCol="0">
            <a:spAutoFit/>
          </a:bodyPr>
          <a:lstStyle/>
          <a:p>
            <a:pPr>
              <a:defRPr/>
            </a:pPr>
            <a:r>
              <a:rPr kumimoji="1" lang="ja-JP" altLang="en-US" sz="1400" i="1" dirty="0" smtClean="0">
                <a:solidFill>
                  <a:srgbClr val="4BCAAD">
                    <a:lumMod val="75000"/>
                  </a:srgbClr>
                </a:solidFill>
              </a:rPr>
              <a:t>支援メニューにより、印刷先が違います。そのため、初めに、支援メニューを選択し、検索抽出ボタンで、リスト表示させてください。</a:t>
            </a:r>
            <a:endParaRPr kumimoji="1" lang="en-US" altLang="ja-JP" sz="1400" i="1" dirty="0" smtClean="0">
              <a:solidFill>
                <a:srgbClr val="4BCAAD">
                  <a:lumMod val="75000"/>
                </a:srgbClr>
              </a:solidFill>
            </a:endParaRPr>
          </a:p>
        </p:txBody>
      </p:sp>
      <p:sp>
        <p:nvSpPr>
          <p:cNvPr id="8" name="テキスト ボックス 7"/>
          <p:cNvSpPr txBox="1"/>
          <p:nvPr/>
        </p:nvSpPr>
        <p:spPr>
          <a:xfrm>
            <a:off x="6611362" y="2571603"/>
            <a:ext cx="5214382" cy="523220"/>
          </a:xfrm>
          <a:prstGeom prst="rect">
            <a:avLst/>
          </a:prstGeom>
          <a:noFill/>
        </p:spPr>
        <p:txBody>
          <a:bodyPr wrap="square" rtlCol="0">
            <a:spAutoFit/>
          </a:bodyPr>
          <a:lstStyle/>
          <a:p>
            <a:pPr lvl="0"/>
            <a:r>
              <a:rPr kumimoji="1" lang="ja-JP" altLang="en-US" sz="1400" i="1" dirty="0" smtClean="0">
                <a:solidFill>
                  <a:srgbClr val="4BCAAD">
                    <a:lumMod val="75000"/>
                  </a:srgbClr>
                </a:solidFill>
              </a:rPr>
              <a:t>　なお、園地管理軌道施設整備（様式</a:t>
            </a:r>
            <a:r>
              <a:rPr kumimoji="1" lang="en-US" altLang="ja-JP" sz="1400" i="1" dirty="0" smtClean="0">
                <a:solidFill>
                  <a:srgbClr val="4BCAAD">
                    <a:lumMod val="75000"/>
                  </a:srgbClr>
                </a:solidFill>
              </a:rPr>
              <a:t>22</a:t>
            </a:r>
            <a:r>
              <a:rPr kumimoji="1" lang="ja-JP" altLang="en-US" sz="1400" i="1" dirty="0" smtClean="0">
                <a:solidFill>
                  <a:srgbClr val="4BCAAD">
                    <a:lumMod val="75000"/>
                  </a:srgbClr>
                </a:solidFill>
              </a:rPr>
              <a:t>号のモノレールに関する事項はデータ管理していないので、手入力願います。）</a:t>
            </a:r>
            <a:endParaRPr kumimoji="1" lang="en-US" altLang="ja-JP" sz="1400" i="1" dirty="0" smtClean="0">
              <a:solidFill>
                <a:srgbClr val="4BCAAD">
                  <a:lumMod val="75000"/>
                </a:srgbClr>
              </a:solidFill>
            </a:endParaRPr>
          </a:p>
        </p:txBody>
      </p:sp>
      <p:sp>
        <p:nvSpPr>
          <p:cNvPr id="9" name="楕円 8"/>
          <p:cNvSpPr/>
          <p:nvPr/>
        </p:nvSpPr>
        <p:spPr>
          <a:xfrm>
            <a:off x="3959258" y="1844362"/>
            <a:ext cx="772998" cy="52322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2006384" y="2596843"/>
            <a:ext cx="4279935" cy="3881802"/>
          </a:xfrm>
          <a:prstGeom prst="rect">
            <a:avLst/>
          </a:prstGeom>
        </p:spPr>
      </p:pic>
    </p:spTree>
    <p:extLst>
      <p:ext uri="{BB962C8B-B14F-4D97-AF65-F5344CB8AC3E}">
        <p14:creationId xmlns:p14="http://schemas.microsoft.com/office/powerpoint/2010/main" val="307021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638193" y="3154248"/>
            <a:ext cx="5301007" cy="2868618"/>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様式</a:t>
            </a:r>
            <a:r>
              <a:rPr kumimoji="1" lang="en-US" altLang="ja-JP" dirty="0" err="1">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　</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（果樹共済又は収入保険確約書）</a:t>
            </a:r>
            <a:endPar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6131658" y="898378"/>
            <a:ext cx="521438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小規模基盤整備、用水・かん水施設の設置、特認事業データのうち、確約書が必要なリストが抽出され、確約書に反映されます。</a:t>
            </a:r>
            <a:endParaRPr kumimoji="1" lang="en-US" altLang="ja-JP" sz="1400" i="1" dirty="0" smtClean="0">
              <a:solidFill>
                <a:srgbClr val="4BCAAD">
                  <a:lumMod val="75000"/>
                </a:srgbClr>
              </a:solidFill>
            </a:endParaRPr>
          </a:p>
        </p:txBody>
      </p:sp>
      <p:pic>
        <p:nvPicPr>
          <p:cNvPr id="2" name="図 1"/>
          <p:cNvPicPr>
            <a:picLocks noChangeAspect="1"/>
          </p:cNvPicPr>
          <p:nvPr/>
        </p:nvPicPr>
        <p:blipFill>
          <a:blip r:embed="rId3"/>
          <a:stretch>
            <a:fillRect/>
          </a:stretch>
        </p:blipFill>
        <p:spPr>
          <a:xfrm>
            <a:off x="103694" y="1267710"/>
            <a:ext cx="5830001" cy="5287676"/>
          </a:xfrm>
          <a:prstGeom prst="rect">
            <a:avLst/>
          </a:prstGeom>
        </p:spPr>
      </p:pic>
      <p:sp>
        <p:nvSpPr>
          <p:cNvPr id="8" name="テキスト ボックス 7"/>
          <p:cNvSpPr txBox="1"/>
          <p:nvPr/>
        </p:nvSpPr>
        <p:spPr>
          <a:xfrm>
            <a:off x="6131658" y="1704368"/>
            <a:ext cx="52143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対象者については、検索抽出ボタンを押すと、リスト表示されます。</a:t>
            </a:r>
            <a:endParaRPr kumimoji="1" lang="en-US" altLang="ja-JP" sz="1400" i="1" dirty="0">
              <a:solidFill>
                <a:srgbClr val="4BCAAD">
                  <a:lumMod val="75000"/>
                </a:srgbClr>
              </a:solidFill>
            </a:endParaRPr>
          </a:p>
        </p:txBody>
      </p:sp>
      <p:sp>
        <p:nvSpPr>
          <p:cNvPr id="9" name="テキスト ボックス 8"/>
          <p:cNvSpPr txBox="1"/>
          <p:nvPr/>
        </p:nvSpPr>
        <p:spPr>
          <a:xfrm>
            <a:off x="6131658" y="2079471"/>
            <a:ext cx="521438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データは差込み印刷されます。</a:t>
            </a:r>
            <a:endParaRPr kumimoji="1" lang="en-US" altLang="ja-JP" sz="1400" i="1" dirty="0" smtClean="0">
              <a:solidFill>
                <a:srgbClr val="4BCAAD">
                  <a:lumMod val="75000"/>
                </a:srgbClr>
              </a:solidFill>
            </a:endParaRPr>
          </a:p>
        </p:txBody>
      </p:sp>
      <p:sp>
        <p:nvSpPr>
          <p:cNvPr id="10" name="楕円 9"/>
          <p:cNvSpPr/>
          <p:nvPr/>
        </p:nvSpPr>
        <p:spPr>
          <a:xfrm>
            <a:off x="4850593" y="2904787"/>
            <a:ext cx="772998" cy="5218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4396135" y="2540910"/>
            <a:ext cx="4201312" cy="3810492"/>
          </a:xfrm>
          <a:prstGeom prst="rect">
            <a:avLst/>
          </a:prstGeom>
        </p:spPr>
      </p:pic>
    </p:spTree>
    <p:extLst>
      <p:ext uri="{BB962C8B-B14F-4D97-AF65-F5344CB8AC3E}">
        <p14:creationId xmlns:p14="http://schemas.microsoft.com/office/powerpoint/2010/main" val="314008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様式</a:t>
            </a:r>
            <a:r>
              <a:rPr kumimoji="1" lang="en-US" altLang="ja-JP" dirty="0" err="1" smtClean="0">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　（</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様式</a:t>
            </a:r>
            <a:r>
              <a:rPr kumimoji="1" lang="en-US" altLang="ja-JP"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号）</a:t>
            </a:r>
          </a:p>
        </p:txBody>
      </p:sp>
      <p:pic>
        <p:nvPicPr>
          <p:cNvPr id="5" name="図 4"/>
          <p:cNvPicPr>
            <a:picLocks noChangeAspect="1"/>
          </p:cNvPicPr>
          <p:nvPr/>
        </p:nvPicPr>
        <p:blipFill>
          <a:blip r:embed="rId2"/>
          <a:stretch>
            <a:fillRect/>
          </a:stretch>
        </p:blipFill>
        <p:spPr>
          <a:xfrm>
            <a:off x="166076" y="1617784"/>
            <a:ext cx="5189416" cy="2919047"/>
          </a:xfrm>
          <a:prstGeom prst="rect">
            <a:avLst/>
          </a:prstGeom>
        </p:spPr>
      </p:pic>
      <p:sp>
        <p:nvSpPr>
          <p:cNvPr id="7" name="テキスト ボックス 6"/>
          <p:cNvSpPr txBox="1"/>
          <p:nvPr/>
        </p:nvSpPr>
        <p:spPr>
          <a:xfrm>
            <a:off x="5867400" y="755856"/>
            <a:ext cx="5609492"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7</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登録されたデータは、</a:t>
            </a:r>
            <a:r>
              <a:rPr kumimoji="1" lang="en-US" altLang="ja-JP" sz="1400" i="1" dirty="0" smtClean="0">
                <a:solidFill>
                  <a:srgbClr val="4BCAAD">
                    <a:lumMod val="75000"/>
                  </a:srgbClr>
                </a:solidFill>
              </a:rPr>
              <a:t>3</a:t>
            </a:r>
            <a:r>
              <a:rPr kumimoji="1" lang="ja-JP" altLang="en-US" sz="1400" i="1" dirty="0" smtClean="0">
                <a:solidFill>
                  <a:srgbClr val="4BCAAD">
                    <a:lumMod val="75000"/>
                  </a:srgbClr>
                </a:solidFill>
              </a:rPr>
              <a:t>号へ反映されます。</a:t>
            </a:r>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a:t>
            </a:r>
            <a:r>
              <a:rPr kumimoji="1" lang="en-US" altLang="ja-JP" sz="1400" i="1" dirty="0" smtClean="0">
                <a:solidFill>
                  <a:srgbClr val="4BCAAD">
                    <a:lumMod val="75000"/>
                  </a:srgbClr>
                </a:solidFill>
              </a:rPr>
              <a:t>VLOOKUP</a:t>
            </a:r>
            <a:r>
              <a:rPr kumimoji="1" lang="ja-JP" altLang="en-US" sz="1400" i="1" dirty="0" smtClean="0">
                <a:solidFill>
                  <a:srgbClr val="4BCAAD">
                    <a:lumMod val="75000"/>
                  </a:srgbClr>
                </a:solidFill>
              </a:rPr>
              <a:t>　</a:t>
            </a:r>
            <a:r>
              <a:rPr kumimoji="1" lang="en-US" altLang="ja-JP" sz="1400" i="1" dirty="0" smtClean="0">
                <a:solidFill>
                  <a:srgbClr val="4BCAAD">
                    <a:lumMod val="75000"/>
                  </a:srgbClr>
                </a:solidFill>
              </a:rPr>
              <a:t>MATCH</a:t>
            </a:r>
            <a:r>
              <a:rPr kumimoji="1" lang="ja-JP" altLang="en-US" sz="1400" i="1" dirty="0" smtClean="0">
                <a:solidFill>
                  <a:srgbClr val="4BCAAD">
                    <a:lumMod val="75000"/>
                  </a:srgbClr>
                </a:solidFill>
              </a:rPr>
              <a:t>　関数です）</a:t>
            </a:r>
            <a:endParaRPr kumimoji="1" lang="en-US" altLang="ja-JP" sz="1400" i="1" dirty="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なお、欄外は、自由項目ですが、登録されたデータは、ワンレコードとして書き込みしています。</a:t>
            </a:r>
            <a:endParaRPr kumimoji="1" lang="en-US" altLang="ja-JP" sz="1400" i="1" dirty="0" smtClean="0">
              <a:solidFill>
                <a:srgbClr val="4BCAAD">
                  <a:lumMod val="75000"/>
                </a:srgbClr>
              </a:solidFill>
            </a:endParaRPr>
          </a:p>
        </p:txBody>
      </p:sp>
      <p:sp>
        <p:nvSpPr>
          <p:cNvPr id="9" name="テキスト ボックス 8"/>
          <p:cNvSpPr txBox="1"/>
          <p:nvPr/>
        </p:nvSpPr>
        <p:spPr>
          <a:xfrm>
            <a:off x="5867400" y="2246216"/>
            <a:ext cx="560949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8</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該当しない支援メニューは、折りたたむと印刷ページを少なくすることが。</a:t>
            </a:r>
            <a:endParaRPr kumimoji="1" lang="en-US" altLang="ja-JP" sz="1400" i="1" dirty="0" smtClean="0">
              <a:solidFill>
                <a:srgbClr val="4BCAAD">
                  <a:lumMod val="75000"/>
                </a:srgbClr>
              </a:solidFill>
            </a:endParaRPr>
          </a:p>
        </p:txBody>
      </p:sp>
      <p:pic>
        <p:nvPicPr>
          <p:cNvPr id="2" name="図 1"/>
          <p:cNvPicPr>
            <a:picLocks noChangeAspect="1"/>
          </p:cNvPicPr>
          <p:nvPr/>
        </p:nvPicPr>
        <p:blipFill>
          <a:blip r:embed="rId3"/>
          <a:stretch>
            <a:fillRect/>
          </a:stretch>
        </p:blipFill>
        <p:spPr>
          <a:xfrm>
            <a:off x="428768" y="2980008"/>
            <a:ext cx="4664031" cy="2523921"/>
          </a:xfrm>
          <a:prstGeom prst="rect">
            <a:avLst/>
          </a:prstGeom>
        </p:spPr>
      </p:pic>
      <p:pic>
        <p:nvPicPr>
          <p:cNvPr id="3" name="図 2"/>
          <p:cNvPicPr>
            <a:picLocks noChangeAspect="1"/>
          </p:cNvPicPr>
          <p:nvPr/>
        </p:nvPicPr>
        <p:blipFill>
          <a:blip r:embed="rId4"/>
          <a:stretch>
            <a:fillRect/>
          </a:stretch>
        </p:blipFill>
        <p:spPr>
          <a:xfrm>
            <a:off x="4984069" y="2980008"/>
            <a:ext cx="6906445" cy="3737394"/>
          </a:xfrm>
          <a:prstGeom prst="rect">
            <a:avLst/>
          </a:prstGeom>
        </p:spPr>
      </p:pic>
      <p:sp>
        <p:nvSpPr>
          <p:cNvPr id="10" name="楕円 9"/>
          <p:cNvSpPr/>
          <p:nvPr/>
        </p:nvSpPr>
        <p:spPr>
          <a:xfrm>
            <a:off x="10317882" y="3723589"/>
            <a:ext cx="606451" cy="51838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74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1"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a:solidFill>
                  <a:srgbClr val="86C157">
                    <a:lumMod val="75000"/>
                  </a:srgbClr>
                </a:solidFill>
                <a:latin typeface="BIZ UDPゴシック" panose="020B0400000000000000" pitchFamily="50" charset="-128"/>
                <a:ea typeface="BIZ UDPゴシック" panose="020B0400000000000000" pitchFamily="50" charset="-128"/>
              </a:rPr>
              <a:t>様式</a:t>
            </a:r>
            <a:r>
              <a:rPr kumimoji="1" lang="en-US" altLang="ja-JP" dirty="0" err="1" smtClean="0">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（品目集計　事業内訳）</a:t>
            </a:r>
          </a:p>
        </p:txBody>
      </p:sp>
      <p:pic>
        <p:nvPicPr>
          <p:cNvPr id="5" name="図 4"/>
          <p:cNvPicPr>
            <a:picLocks noChangeAspect="1"/>
          </p:cNvPicPr>
          <p:nvPr/>
        </p:nvPicPr>
        <p:blipFill>
          <a:blip r:embed="rId2"/>
          <a:stretch>
            <a:fillRect/>
          </a:stretch>
        </p:blipFill>
        <p:spPr>
          <a:xfrm>
            <a:off x="788204" y="1420053"/>
            <a:ext cx="5269696" cy="2964204"/>
          </a:xfrm>
          <a:prstGeom prst="rect">
            <a:avLst/>
          </a:prstGeom>
        </p:spPr>
      </p:pic>
      <p:pic>
        <p:nvPicPr>
          <p:cNvPr id="6" name="図 5"/>
          <p:cNvPicPr>
            <a:picLocks noChangeAspect="1"/>
          </p:cNvPicPr>
          <p:nvPr/>
        </p:nvPicPr>
        <p:blipFill>
          <a:blip r:embed="rId3"/>
          <a:stretch>
            <a:fillRect/>
          </a:stretch>
        </p:blipFill>
        <p:spPr>
          <a:xfrm>
            <a:off x="4796118" y="3890682"/>
            <a:ext cx="4848906" cy="2727510"/>
          </a:xfrm>
          <a:prstGeom prst="rect">
            <a:avLst/>
          </a:prstGeom>
        </p:spPr>
      </p:pic>
      <p:sp>
        <p:nvSpPr>
          <p:cNvPr id="7" name="テキスト ボックス 6"/>
          <p:cNvSpPr txBox="1"/>
          <p:nvPr/>
        </p:nvSpPr>
        <p:spPr>
          <a:xfrm>
            <a:off x="6421315" y="1517160"/>
            <a:ext cx="560949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登録されたデータは、それぞれ自動集計されます。</a:t>
            </a:r>
            <a:endParaRPr kumimoji="1" lang="en-US" altLang="ja-JP" sz="1400" i="1" dirty="0" smtClean="0">
              <a:solidFill>
                <a:srgbClr val="4BCAAD">
                  <a:lumMod val="75000"/>
                </a:srgbClr>
              </a:solidFill>
            </a:endParaRPr>
          </a:p>
          <a:p>
            <a:pPr lvl="0"/>
            <a:endParaRPr kumimoji="1" lang="en-US" altLang="ja-JP" sz="1400" i="1" dirty="0" smtClean="0">
              <a:solidFill>
                <a:srgbClr val="4BCAAD">
                  <a:lumMod val="75000"/>
                </a:srgbClr>
              </a:solidFill>
            </a:endParaRPr>
          </a:p>
          <a:p>
            <a:pPr lvl="0"/>
            <a:r>
              <a:rPr kumimoji="1" lang="ja-JP" altLang="en-US" sz="1400" i="1" dirty="0" smtClean="0">
                <a:solidFill>
                  <a:srgbClr val="4BCAAD">
                    <a:lumMod val="75000"/>
                  </a:srgbClr>
                </a:solidFill>
              </a:rPr>
              <a:t>（</a:t>
            </a:r>
            <a:r>
              <a:rPr kumimoji="1" lang="en-US" altLang="ja-JP" sz="1400" i="1" dirty="0" smtClean="0">
                <a:solidFill>
                  <a:srgbClr val="4BCAAD">
                    <a:lumMod val="75000"/>
                  </a:srgbClr>
                </a:solidFill>
              </a:rPr>
              <a:t>COUNTIFS</a:t>
            </a:r>
            <a:r>
              <a:rPr kumimoji="1" lang="ja-JP" altLang="en-US" sz="1400" i="1" dirty="0" smtClean="0">
                <a:solidFill>
                  <a:srgbClr val="4BCAAD">
                    <a:lumMod val="75000"/>
                  </a:srgbClr>
                </a:solidFill>
              </a:rPr>
              <a:t>　</a:t>
            </a:r>
            <a:r>
              <a:rPr kumimoji="1" lang="en-US" altLang="ja-JP" sz="1400" i="1" dirty="0" smtClean="0">
                <a:solidFill>
                  <a:srgbClr val="4BCAAD">
                    <a:lumMod val="75000"/>
                  </a:srgbClr>
                </a:solidFill>
              </a:rPr>
              <a:t>SUMIFS</a:t>
            </a:r>
            <a:r>
              <a:rPr kumimoji="1" lang="ja-JP" altLang="en-US" sz="1400" i="1" dirty="0" smtClean="0">
                <a:solidFill>
                  <a:srgbClr val="4BCAAD">
                    <a:lumMod val="75000"/>
                  </a:srgbClr>
                </a:solidFill>
              </a:rPr>
              <a:t>　関数です）</a:t>
            </a:r>
            <a:endParaRPr kumimoji="1" lang="en-US" altLang="ja-JP" sz="1400" i="1" dirty="0" smtClean="0">
              <a:solidFill>
                <a:srgbClr val="4BCAAD">
                  <a:lumMod val="75000"/>
                </a:srgbClr>
              </a:solidFill>
            </a:endParaRPr>
          </a:p>
          <a:p>
            <a:pPr lvl="0"/>
            <a:endParaRPr kumimoji="1" lang="en-US" altLang="ja-JP" sz="1400" b="1" i="1" dirty="0" smtClean="0">
              <a:solidFill>
                <a:srgbClr val="4BCAAD">
                  <a:lumMod val="75000"/>
                </a:srgbClr>
              </a:solidFill>
              <a:latin typeface="BIZ UDPゴシック" panose="020B0400000000000000" pitchFamily="50" charset="-128"/>
              <a:ea typeface="BIZ UDPゴシック" panose="020B0400000000000000" pitchFamily="50" charset="-128"/>
            </a:endParaRPr>
          </a:p>
          <a:p>
            <a:pPr lvl="0">
              <a:defRPr/>
            </a:pPr>
            <a:r>
              <a:rPr kumimoji="1" lang="ja-JP" altLang="en-US" sz="1400" i="1" dirty="0" smtClean="0">
                <a:solidFill>
                  <a:srgbClr val="4BCAAD">
                    <a:lumMod val="75000"/>
                  </a:srgbClr>
                </a:solidFill>
              </a:rPr>
              <a:t>そのため、林檎、リンゴなど、マスタ以外の文字集計ができないので、リストから選択する方法をとっています。</a:t>
            </a:r>
            <a:endPar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5034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添書</a:t>
            </a:r>
            <a:r>
              <a:rPr kumimoji="1" lang="en-US" altLang="ja-JP" dirty="0" err="1" smtClean="0">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（支援者、産地協議会、出荷団体）</a:t>
            </a:r>
          </a:p>
        </p:txBody>
      </p:sp>
      <p:pic>
        <p:nvPicPr>
          <p:cNvPr id="5" name="図 4"/>
          <p:cNvPicPr>
            <a:picLocks noChangeAspect="1"/>
          </p:cNvPicPr>
          <p:nvPr/>
        </p:nvPicPr>
        <p:blipFill>
          <a:blip r:embed="rId2"/>
          <a:stretch>
            <a:fillRect/>
          </a:stretch>
        </p:blipFill>
        <p:spPr>
          <a:xfrm>
            <a:off x="159522" y="1828800"/>
            <a:ext cx="4934683" cy="3436906"/>
          </a:xfrm>
          <a:prstGeom prst="rect">
            <a:avLst/>
          </a:prstGeom>
        </p:spPr>
      </p:pic>
      <p:pic>
        <p:nvPicPr>
          <p:cNvPr id="6" name="図 5"/>
          <p:cNvPicPr>
            <a:picLocks noChangeAspect="1"/>
          </p:cNvPicPr>
          <p:nvPr/>
        </p:nvPicPr>
        <p:blipFill>
          <a:blip r:embed="rId3"/>
          <a:stretch>
            <a:fillRect/>
          </a:stretch>
        </p:blipFill>
        <p:spPr>
          <a:xfrm>
            <a:off x="4847537" y="2928751"/>
            <a:ext cx="5930374" cy="3515069"/>
          </a:xfrm>
          <a:prstGeom prst="rect">
            <a:avLst/>
          </a:prstGeom>
        </p:spPr>
      </p:pic>
      <p:sp>
        <p:nvSpPr>
          <p:cNvPr id="7" name="テキスト ボックス 6"/>
          <p:cNvSpPr txBox="1"/>
          <p:nvPr/>
        </p:nvSpPr>
        <p:spPr>
          <a:xfrm>
            <a:off x="5848652" y="920859"/>
            <a:ext cx="5435233"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40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これ</a:t>
            </a:r>
            <a:r>
              <a:rPr kumimoji="1" lang="ja-JP" altLang="en-US" sz="1400" i="1" dirty="0">
                <a:solidFill>
                  <a:srgbClr val="4BCAAD">
                    <a:lumMod val="75000"/>
                  </a:srgbClr>
                </a:solidFill>
              </a:rPr>
              <a:t>まで</a:t>
            </a:r>
            <a:r>
              <a:rPr kumimoji="1" lang="ja-JP" altLang="en-US" sz="1400" i="1" dirty="0" smtClean="0">
                <a:solidFill>
                  <a:srgbClr val="4BCAAD">
                    <a:lumMod val="75000"/>
                  </a:srgbClr>
                </a:solidFill>
              </a:rPr>
              <a:t>、各協議会などでは、それぞれ</a:t>
            </a:r>
            <a:r>
              <a:rPr kumimoji="1" lang="en-US" altLang="ja-JP" sz="1400" i="1" dirty="0" smtClean="0">
                <a:solidFill>
                  <a:srgbClr val="4BCAAD">
                    <a:lumMod val="75000"/>
                  </a:srgbClr>
                </a:solidFill>
              </a:rPr>
              <a:t>Word</a:t>
            </a:r>
            <a:r>
              <a:rPr kumimoji="1" lang="ja-JP" altLang="en-US" sz="1400" i="1" dirty="0" smtClean="0">
                <a:solidFill>
                  <a:srgbClr val="4BCAAD">
                    <a:lumMod val="75000"/>
                  </a:srgbClr>
                </a:solidFill>
              </a:rPr>
              <a:t>差込みなどを行っている、</a:t>
            </a:r>
            <a:r>
              <a:rPr kumimoji="1" lang="ja-JP" altLang="en-US" sz="1400" i="1" dirty="0">
                <a:solidFill>
                  <a:srgbClr val="4BCAAD">
                    <a:lumMod val="75000"/>
                  </a:srgbClr>
                </a:solidFill>
              </a:rPr>
              <a:t>まだ</a:t>
            </a:r>
            <a:r>
              <a:rPr kumimoji="1" lang="ja-JP" altLang="en-US" sz="1400" i="1" dirty="0" smtClean="0">
                <a:solidFill>
                  <a:srgbClr val="4BCAAD">
                    <a:lumMod val="75000"/>
                  </a:srgbClr>
                </a:solidFill>
              </a:rPr>
              <a:t>、手入力しているケースがあろうかと思います。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　　　</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a:solidFill>
                  <a:srgbClr val="4BCAAD">
                    <a:lumMod val="75000"/>
                  </a:srgbClr>
                </a:solidFill>
              </a:rPr>
              <a:t>　</a:t>
            </a:r>
            <a:r>
              <a:rPr kumimoji="1" lang="ja-JP" altLang="en-US" sz="1400" i="1" dirty="0" smtClean="0">
                <a:solidFill>
                  <a:srgbClr val="4BCAAD">
                    <a:lumMod val="75000"/>
                  </a:srgbClr>
                </a:solidFill>
              </a:rPr>
              <a:t>手入力していたものも、共通データから印刷できます。</a:t>
            </a:r>
            <a:endParaRPr kumimoji="1" lang="en-US" altLang="ja-JP" sz="1400" i="1" dirty="0" smtClean="0">
              <a:solidFill>
                <a:srgbClr val="4BCAAD">
                  <a:lumMod val="75000"/>
                </a:srgbClr>
              </a:solidFill>
            </a:endParaRPr>
          </a:p>
        </p:txBody>
      </p:sp>
      <p:sp>
        <p:nvSpPr>
          <p:cNvPr id="8" name="楕円 7"/>
          <p:cNvSpPr/>
          <p:nvPr/>
        </p:nvSpPr>
        <p:spPr>
          <a:xfrm>
            <a:off x="2469823" y="4087941"/>
            <a:ext cx="772998" cy="52322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774809" y="2247970"/>
            <a:ext cx="543523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最初に、置換文字列に、協会名を入力し、置換ボタンを押すことで、使用するテンプレートの法人名が全て置き換わります。</a:t>
            </a:r>
            <a:endParaRPr kumimoji="1" lang="en-US" altLang="ja-JP" sz="1400" i="1" dirty="0" smtClean="0">
              <a:solidFill>
                <a:srgbClr val="4BCAAD">
                  <a:lumMod val="75000"/>
                </a:srgbClr>
              </a:solidFill>
            </a:endParaRPr>
          </a:p>
        </p:txBody>
      </p:sp>
    </p:spTree>
    <p:extLst>
      <p:ext uri="{BB962C8B-B14F-4D97-AF65-F5344CB8AC3E}">
        <p14:creationId xmlns:p14="http://schemas.microsoft.com/office/powerpoint/2010/main" val="138453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solidFill>
                  <a:schemeClr val="accent3">
                    <a:lumMod val="75000"/>
                  </a:schemeClr>
                </a:solidFill>
                <a:latin typeface="BIZ UDPゴシック" panose="020B0400000000000000" pitchFamily="50" charset="-128"/>
                <a:ea typeface="BIZ UDPゴシック" panose="020B0400000000000000" pitchFamily="50" charset="-128"/>
              </a:rPr>
              <a:t>起動　終了</a:t>
            </a:r>
            <a:endPar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5761883" y="1951783"/>
            <a:ext cx="6230825" cy="1815882"/>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2</a:t>
            </a:r>
          </a:p>
          <a:p>
            <a:r>
              <a:rPr kumimoji="1" lang="ja-JP" altLang="en-US" sz="1400" i="1" dirty="0" smtClean="0">
                <a:solidFill>
                  <a:schemeClr val="accent2">
                    <a:lumMod val="75000"/>
                  </a:schemeClr>
                </a:solidFill>
              </a:rPr>
              <a:t>内容の登録</a:t>
            </a:r>
            <a:r>
              <a:rPr kumimoji="1" lang="ja-JP" altLang="en-US" sz="1400" i="1" dirty="0">
                <a:solidFill>
                  <a:schemeClr val="accent2">
                    <a:lumMod val="75000"/>
                  </a:schemeClr>
                </a:solidFill>
              </a:rPr>
              <a:t>・変更を行った場合は、必ず</a:t>
            </a:r>
            <a:r>
              <a:rPr kumimoji="1" lang="ja-JP" altLang="en-US" sz="1400" i="1" dirty="0" smtClean="0">
                <a:solidFill>
                  <a:schemeClr val="accent2">
                    <a:lumMod val="75000"/>
                  </a:schemeClr>
                </a:solidFill>
              </a:rPr>
              <a:t>「上書保存終了</a:t>
            </a:r>
            <a:r>
              <a:rPr kumimoji="1" lang="ja-JP" altLang="en-US" sz="1400" i="1" dirty="0">
                <a:solidFill>
                  <a:schemeClr val="accent2">
                    <a:lumMod val="75000"/>
                  </a:schemeClr>
                </a:solidFill>
              </a:rPr>
              <a:t>」ボタンを</a:t>
            </a:r>
            <a:r>
              <a:rPr kumimoji="1" lang="ja-JP" altLang="en-US" sz="1400" i="1" dirty="0" smtClean="0">
                <a:solidFill>
                  <a:schemeClr val="accent2">
                    <a:lumMod val="75000"/>
                  </a:schemeClr>
                </a:solidFill>
              </a:rPr>
              <a:t>選択して</a:t>
            </a:r>
            <a:r>
              <a:rPr kumimoji="1" lang="ja-JP" altLang="en-US" sz="1400" i="1" dirty="0">
                <a:solidFill>
                  <a:schemeClr val="accent2">
                    <a:lumMod val="75000"/>
                  </a:schemeClr>
                </a:solidFill>
              </a:rPr>
              <a:t>ください</a:t>
            </a:r>
            <a:r>
              <a:rPr kumimoji="1" lang="ja-JP" altLang="en-US" sz="1400" i="1" dirty="0" smtClean="0">
                <a:solidFill>
                  <a:schemeClr val="accent2">
                    <a:lumMod val="75000"/>
                  </a:schemeClr>
                </a:solidFill>
              </a:rPr>
              <a:t>。</a:t>
            </a:r>
            <a:endParaRPr kumimoji="1" lang="en-US" altLang="ja-JP" sz="1400" i="1" dirty="0" smtClean="0">
              <a:solidFill>
                <a:schemeClr val="accent2">
                  <a:lumMod val="75000"/>
                </a:schemeClr>
              </a:solidFill>
            </a:endParaRPr>
          </a:p>
          <a:p>
            <a:r>
              <a:rPr kumimoji="1" lang="ja-JP" altLang="en-US" sz="1400" i="1" dirty="0">
                <a:solidFill>
                  <a:schemeClr val="accent2">
                    <a:lumMod val="75000"/>
                  </a:schemeClr>
                </a:solidFill>
              </a:rPr>
              <a:t>別</a:t>
            </a:r>
            <a:r>
              <a:rPr kumimoji="1" lang="ja-JP" altLang="en-US" sz="1400" i="1" dirty="0" smtClean="0">
                <a:solidFill>
                  <a:schemeClr val="accent2">
                    <a:lumMod val="75000"/>
                  </a:schemeClr>
                </a:solidFill>
              </a:rPr>
              <a:t>に名前を付けて保存する場合（例：協議会別）は、「別名保存終了</a:t>
            </a:r>
            <a:r>
              <a:rPr kumimoji="1" lang="ja-JP" altLang="en-US" sz="1400" i="1" dirty="0">
                <a:solidFill>
                  <a:schemeClr val="accent2">
                    <a:lumMod val="75000"/>
                  </a:schemeClr>
                </a:solidFill>
              </a:rPr>
              <a:t>」ボタンを</a:t>
            </a:r>
            <a:r>
              <a:rPr kumimoji="1" lang="ja-JP" altLang="en-US" sz="1400" i="1" dirty="0" smtClean="0">
                <a:solidFill>
                  <a:schemeClr val="accent2">
                    <a:lumMod val="75000"/>
                  </a:schemeClr>
                </a:solidFill>
              </a:rPr>
              <a:t>選択してください。</a:t>
            </a:r>
            <a:endParaRPr kumimoji="1" lang="en-US" altLang="ja-JP" sz="1400" i="1" dirty="0" smtClean="0">
              <a:solidFill>
                <a:schemeClr val="accent2">
                  <a:lumMod val="75000"/>
                </a:schemeClr>
              </a:solidFill>
            </a:endParaRPr>
          </a:p>
          <a:p>
            <a:r>
              <a:rPr kumimoji="1" lang="ja-JP" altLang="en-US" sz="1400" i="1" dirty="0">
                <a:solidFill>
                  <a:schemeClr val="accent2">
                    <a:lumMod val="75000"/>
                  </a:schemeClr>
                </a:solidFill>
              </a:rPr>
              <a:t>　</a:t>
            </a:r>
            <a:r>
              <a:rPr kumimoji="1" lang="ja-JP" altLang="en-US" sz="1400" i="1" dirty="0" smtClean="0">
                <a:solidFill>
                  <a:schemeClr val="accent2">
                    <a:lumMod val="75000"/>
                  </a:schemeClr>
                </a:solidFill>
              </a:rPr>
              <a:t>　○保存先の指定・・</a:t>
            </a:r>
            <a:endParaRPr kumimoji="1" lang="en-US" altLang="ja-JP" sz="1400" i="1" dirty="0" smtClean="0">
              <a:solidFill>
                <a:schemeClr val="accent2">
                  <a:lumMod val="75000"/>
                </a:schemeClr>
              </a:solidFill>
            </a:endParaRPr>
          </a:p>
          <a:p>
            <a:r>
              <a:rPr kumimoji="1" lang="ja-JP" altLang="en-US" sz="1400" i="1" dirty="0" smtClean="0">
                <a:solidFill>
                  <a:schemeClr val="accent2">
                    <a:lumMod val="75000"/>
                  </a:schemeClr>
                </a:solidFill>
              </a:rPr>
              <a:t>　　○</a:t>
            </a:r>
            <a:r>
              <a:rPr kumimoji="1" lang="ja-JP" altLang="en-US" sz="1400" i="1" dirty="0">
                <a:solidFill>
                  <a:schemeClr val="accent2">
                    <a:lumMod val="75000"/>
                  </a:schemeClr>
                </a:solidFill>
              </a:rPr>
              <a:t>ファイル名　　　・・○○○果樹産地協議会（令和○年度〇次</a:t>
            </a:r>
            <a:r>
              <a:rPr kumimoji="1" lang="ja-JP" altLang="en-US" sz="1400" i="1" dirty="0" smtClean="0">
                <a:solidFill>
                  <a:schemeClr val="accent2">
                    <a:lumMod val="75000"/>
                  </a:schemeClr>
                </a:solidFill>
              </a:rPr>
              <a:t>）</a:t>
            </a:r>
            <a:endParaRPr kumimoji="1" lang="en-US" altLang="ja-JP" sz="1400" i="1" dirty="0" smtClean="0">
              <a:solidFill>
                <a:schemeClr val="accent2">
                  <a:lumMod val="75000"/>
                </a:schemeClr>
              </a:solidFill>
            </a:endParaRPr>
          </a:p>
          <a:p>
            <a:r>
              <a:rPr kumimoji="1" lang="ja-JP" altLang="en-US" sz="1400" i="1" dirty="0">
                <a:solidFill>
                  <a:schemeClr val="accent2">
                    <a:lumMod val="75000"/>
                  </a:schemeClr>
                </a:solidFill>
              </a:rPr>
              <a:t>　</a:t>
            </a:r>
            <a:r>
              <a:rPr kumimoji="1" lang="ja-JP" altLang="en-US" sz="1400" i="1" dirty="0" smtClean="0">
                <a:solidFill>
                  <a:schemeClr val="accent2">
                    <a:lumMod val="75000"/>
                  </a:schemeClr>
                </a:solidFill>
              </a:rPr>
              <a:t>　○ファイルの種類・・</a:t>
            </a:r>
            <a:r>
              <a:rPr kumimoji="1" lang="en-US" altLang="ja-JP" sz="1400" i="1" dirty="0" smtClean="0">
                <a:solidFill>
                  <a:schemeClr val="accent2">
                    <a:lumMod val="75000"/>
                  </a:schemeClr>
                </a:solidFill>
              </a:rPr>
              <a:t>Excel</a:t>
            </a:r>
            <a:r>
              <a:rPr kumimoji="1" lang="ja-JP" altLang="en-US" sz="1400" i="1" dirty="0" smtClean="0">
                <a:solidFill>
                  <a:schemeClr val="accent2">
                    <a:lumMod val="75000"/>
                  </a:schemeClr>
                </a:solidFill>
              </a:rPr>
              <a:t>マクロ有効ブック</a:t>
            </a:r>
            <a:r>
              <a:rPr kumimoji="1" lang="ja-JP" altLang="en-US" sz="1400" i="1" dirty="0">
                <a:solidFill>
                  <a:schemeClr val="accent2">
                    <a:lumMod val="75000"/>
                  </a:schemeClr>
                </a:solidFill>
              </a:rPr>
              <a:t>　</a:t>
            </a:r>
            <a:endParaRPr kumimoji="1" lang="en-US" altLang="ja-JP" sz="1400" i="1" dirty="0" smtClean="0">
              <a:solidFill>
                <a:schemeClr val="accent2">
                  <a:lumMod val="75000"/>
                </a:schemeClr>
              </a:solidFill>
            </a:endParaRPr>
          </a:p>
        </p:txBody>
      </p:sp>
      <p:sp>
        <p:nvSpPr>
          <p:cNvPr id="8" name="テキスト ボックス 7"/>
          <p:cNvSpPr txBox="1"/>
          <p:nvPr/>
        </p:nvSpPr>
        <p:spPr>
          <a:xfrm>
            <a:off x="5761885" y="1257318"/>
            <a:ext cx="6125312" cy="523220"/>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1</a:t>
            </a:r>
          </a:p>
          <a:p>
            <a:r>
              <a:rPr kumimoji="1" lang="ja-JP" altLang="en-US" sz="1400" i="1" dirty="0" smtClean="0">
                <a:solidFill>
                  <a:schemeClr val="accent2">
                    <a:lumMod val="75000"/>
                  </a:schemeClr>
                </a:solidFill>
              </a:rPr>
              <a:t>　「支援 </a:t>
            </a:r>
            <a:r>
              <a:rPr kumimoji="1" lang="en-US" altLang="ja-JP" sz="1400" i="1" dirty="0" smtClean="0">
                <a:solidFill>
                  <a:schemeClr val="accent2">
                    <a:lumMod val="75000"/>
                  </a:schemeClr>
                </a:solidFill>
              </a:rPr>
              <a:t>system </a:t>
            </a:r>
            <a:r>
              <a:rPr kumimoji="1" lang="ja-JP" altLang="en-US" sz="1400" i="1" dirty="0" smtClean="0">
                <a:solidFill>
                  <a:schemeClr val="accent2">
                    <a:lumMod val="75000"/>
                  </a:schemeClr>
                </a:solidFill>
              </a:rPr>
              <a:t>起動」ボタンを選択と、メイン</a:t>
            </a:r>
            <a:r>
              <a:rPr kumimoji="1" lang="en-US" altLang="ja-JP" sz="1400" i="1" dirty="0">
                <a:solidFill>
                  <a:schemeClr val="accent2">
                    <a:lumMod val="75000"/>
                  </a:schemeClr>
                </a:solidFill>
              </a:rPr>
              <a:t>MENU</a:t>
            </a:r>
            <a:r>
              <a:rPr kumimoji="1" lang="ja-JP" altLang="en-US" sz="1400" i="1" dirty="0">
                <a:solidFill>
                  <a:schemeClr val="accent2">
                    <a:lumMod val="75000"/>
                  </a:schemeClr>
                </a:solidFill>
              </a:rPr>
              <a:t>が展開します。</a:t>
            </a:r>
          </a:p>
        </p:txBody>
      </p:sp>
      <p:sp>
        <p:nvSpPr>
          <p:cNvPr id="10" name="テキスト ボックス 9"/>
          <p:cNvSpPr txBox="1"/>
          <p:nvPr/>
        </p:nvSpPr>
        <p:spPr>
          <a:xfrm>
            <a:off x="5761883" y="4769814"/>
            <a:ext cx="6125314" cy="523220"/>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3</a:t>
            </a:r>
          </a:p>
          <a:p>
            <a:r>
              <a:rPr kumimoji="1" lang="en-US" altLang="ja-JP" sz="1400" i="1" dirty="0" smtClean="0">
                <a:solidFill>
                  <a:schemeClr val="accent2">
                    <a:lumMod val="75000"/>
                  </a:schemeClr>
                </a:solidFill>
              </a:rPr>
              <a:t>Sheet</a:t>
            </a:r>
            <a:r>
              <a:rPr kumimoji="1" lang="ja-JP" altLang="en-US" sz="1400" i="1" dirty="0" smtClean="0">
                <a:solidFill>
                  <a:schemeClr val="accent2">
                    <a:lumMod val="75000"/>
                  </a:schemeClr>
                </a:solidFill>
              </a:rPr>
              <a:t>見出しは、</a:t>
            </a:r>
            <a:r>
              <a:rPr kumimoji="1" lang="en-US" altLang="ja-JP" sz="1400" i="1" dirty="0" smtClean="0">
                <a:solidFill>
                  <a:schemeClr val="accent2">
                    <a:lumMod val="75000"/>
                  </a:schemeClr>
                </a:solidFill>
              </a:rPr>
              <a:t>OPEN</a:t>
            </a:r>
            <a:r>
              <a:rPr kumimoji="1" lang="ja-JP" altLang="en-US" sz="1400" i="1" dirty="0" smtClean="0">
                <a:solidFill>
                  <a:schemeClr val="accent2">
                    <a:lumMod val="75000"/>
                  </a:schemeClr>
                </a:solidFill>
              </a:rPr>
              <a:t>にすることで、表示されます。</a:t>
            </a:r>
            <a:endParaRPr kumimoji="1" lang="en-US" altLang="ja-JP" sz="1400" i="1" dirty="0" smtClean="0">
              <a:solidFill>
                <a:schemeClr val="accent2">
                  <a:lumMod val="75000"/>
                </a:schemeClr>
              </a:solidFill>
            </a:endParaRPr>
          </a:p>
        </p:txBody>
      </p:sp>
      <p:sp>
        <p:nvSpPr>
          <p:cNvPr id="9" name="テキスト ボックス 8"/>
          <p:cNvSpPr txBox="1"/>
          <p:nvPr/>
        </p:nvSpPr>
        <p:spPr>
          <a:xfrm>
            <a:off x="5761883" y="3899407"/>
            <a:ext cx="6230825" cy="738664"/>
          </a:xfrm>
          <a:prstGeom prst="rect">
            <a:avLst/>
          </a:prstGeom>
          <a:noFill/>
        </p:spPr>
        <p:txBody>
          <a:bodyPr wrap="square" rtlCol="0">
            <a:spAutoFit/>
          </a:bodyPr>
          <a:lstStyle/>
          <a:p>
            <a:r>
              <a:rPr kumimoji="1" lang="ja-JP" altLang="en-US" sz="1400" i="1" u="sng" dirty="0" smtClean="0">
                <a:solidFill>
                  <a:schemeClr val="accent2">
                    <a:lumMod val="75000"/>
                  </a:schemeClr>
                </a:solidFill>
              </a:rPr>
              <a:t>協会</a:t>
            </a:r>
            <a:r>
              <a:rPr kumimoji="1" lang="ja-JP" altLang="en-US" sz="1400" i="1" u="sng" dirty="0">
                <a:solidFill>
                  <a:schemeClr val="accent2">
                    <a:lumMod val="75000"/>
                  </a:schemeClr>
                </a:solidFill>
              </a:rPr>
              <a:t>にデータ提供を行う際</a:t>
            </a:r>
            <a:r>
              <a:rPr kumimoji="1" lang="ja-JP" altLang="en-US" sz="1400" i="1" u="sng" dirty="0" smtClean="0">
                <a:solidFill>
                  <a:schemeClr val="accent2">
                    <a:lumMod val="75000"/>
                  </a:schemeClr>
                </a:solidFill>
              </a:rPr>
              <a:t>は、協会送信データの保存で、「データ蓄積」シートのみ別に保存することができますので、名前を付けて保存し、送信時に添付ファイルとして活用できます。</a:t>
            </a:r>
            <a:r>
              <a:rPr kumimoji="1" lang="ja-JP" altLang="en-US" sz="1400" i="1" dirty="0" smtClean="0">
                <a:solidFill>
                  <a:schemeClr val="accent2">
                    <a:lumMod val="75000"/>
                  </a:schemeClr>
                </a:solidFill>
              </a:rPr>
              <a:t>　</a:t>
            </a:r>
            <a:endParaRPr kumimoji="1" lang="en-US" altLang="ja-JP" sz="1400" i="1" dirty="0" smtClean="0">
              <a:solidFill>
                <a:schemeClr val="accent2">
                  <a:lumMod val="75000"/>
                </a:schemeClr>
              </a:solidFill>
            </a:endParaRPr>
          </a:p>
        </p:txBody>
      </p:sp>
      <p:pic>
        <p:nvPicPr>
          <p:cNvPr id="2" name="図 1"/>
          <p:cNvPicPr>
            <a:picLocks noChangeAspect="1"/>
          </p:cNvPicPr>
          <p:nvPr/>
        </p:nvPicPr>
        <p:blipFill>
          <a:blip r:embed="rId2"/>
          <a:stretch>
            <a:fillRect/>
          </a:stretch>
        </p:blipFill>
        <p:spPr>
          <a:xfrm>
            <a:off x="217977" y="1780538"/>
            <a:ext cx="5497438" cy="3987216"/>
          </a:xfrm>
          <a:prstGeom prst="rect">
            <a:avLst/>
          </a:prstGeom>
        </p:spPr>
      </p:pic>
      <p:sp>
        <p:nvSpPr>
          <p:cNvPr id="11" name="テキスト ボックス 10"/>
          <p:cNvSpPr txBox="1"/>
          <p:nvPr/>
        </p:nvSpPr>
        <p:spPr>
          <a:xfrm>
            <a:off x="5761882" y="5599253"/>
            <a:ext cx="6230825" cy="307777"/>
          </a:xfrm>
          <a:prstGeom prst="rect">
            <a:avLst/>
          </a:prstGeom>
          <a:noFill/>
        </p:spPr>
        <p:txBody>
          <a:bodyPr wrap="square" rtlCol="0">
            <a:spAutoFit/>
          </a:bodyPr>
          <a:lstStyle/>
          <a:p>
            <a:r>
              <a:rPr kumimoji="1" lang="ja-JP" altLang="en-US" sz="1400" i="1" u="sng" dirty="0" smtClean="0">
                <a:solidFill>
                  <a:srgbClr val="FF6699"/>
                </a:solidFill>
              </a:rPr>
              <a:t>ちなみに・・果樹</a:t>
            </a:r>
            <a:r>
              <a:rPr kumimoji="1" lang="ja-JP" altLang="en-US" sz="1400" i="1" u="sng" dirty="0">
                <a:solidFill>
                  <a:srgbClr val="FF6699"/>
                </a:solidFill>
              </a:rPr>
              <a:t>先導的取組支援</a:t>
            </a:r>
            <a:r>
              <a:rPr kumimoji="1" lang="ja-JP" altLang="en-US" sz="1400" i="1" u="sng" dirty="0" smtClean="0">
                <a:solidFill>
                  <a:srgbClr val="FF6699"/>
                </a:solidFill>
              </a:rPr>
              <a:t>事業の起動・終了画面は・・・・</a:t>
            </a:r>
            <a:endParaRPr kumimoji="1" lang="en-US" altLang="ja-JP" sz="1400" i="1" dirty="0" smtClean="0">
              <a:solidFill>
                <a:srgbClr val="FF6699"/>
              </a:solidFill>
            </a:endParaRPr>
          </a:p>
        </p:txBody>
      </p:sp>
      <p:pic>
        <p:nvPicPr>
          <p:cNvPr id="5" name="図 4"/>
          <p:cNvPicPr>
            <a:picLocks noChangeAspect="1"/>
          </p:cNvPicPr>
          <p:nvPr/>
        </p:nvPicPr>
        <p:blipFill>
          <a:blip r:embed="rId3"/>
          <a:stretch>
            <a:fillRect/>
          </a:stretch>
        </p:blipFill>
        <p:spPr>
          <a:xfrm>
            <a:off x="4380271" y="2736353"/>
            <a:ext cx="5437620" cy="3943830"/>
          </a:xfrm>
          <a:prstGeom prst="rect">
            <a:avLst/>
          </a:prstGeom>
        </p:spPr>
      </p:pic>
    </p:spTree>
    <p:extLst>
      <p:ext uri="{BB962C8B-B14F-4D97-AF65-F5344CB8AC3E}">
        <p14:creationId xmlns:p14="http://schemas.microsoft.com/office/powerpoint/2010/main" val="102969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添書</a:t>
            </a:r>
            <a:r>
              <a:rPr kumimoji="1" lang="en-US" altLang="ja-JP" dirty="0" err="1" smtClean="0">
                <a:solidFill>
                  <a:srgbClr val="86C157">
                    <a:lumMod val="75000"/>
                  </a:srgbClr>
                </a:solidFill>
                <a:latin typeface="BIZ UDPゴシック" panose="020B0400000000000000" pitchFamily="50" charset="-128"/>
                <a:ea typeface="BIZ UDPゴシック" panose="020B0400000000000000" pitchFamily="50" charset="-128"/>
              </a:rPr>
              <a:t>MaltiPage</a:t>
            </a: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（支援者、産地協議会、出荷団体）</a:t>
            </a:r>
          </a:p>
        </p:txBody>
      </p:sp>
      <p:pic>
        <p:nvPicPr>
          <p:cNvPr id="5" name="図 4"/>
          <p:cNvPicPr>
            <a:picLocks noChangeAspect="1"/>
          </p:cNvPicPr>
          <p:nvPr/>
        </p:nvPicPr>
        <p:blipFill>
          <a:blip r:embed="rId2"/>
          <a:stretch>
            <a:fillRect/>
          </a:stretch>
        </p:blipFill>
        <p:spPr>
          <a:xfrm>
            <a:off x="384798" y="1602557"/>
            <a:ext cx="4183136" cy="3621512"/>
          </a:xfrm>
          <a:prstGeom prst="rect">
            <a:avLst/>
          </a:prstGeom>
        </p:spPr>
      </p:pic>
      <p:sp>
        <p:nvSpPr>
          <p:cNvPr id="6" name="テキスト ボックス 5"/>
          <p:cNvSpPr txBox="1"/>
          <p:nvPr/>
        </p:nvSpPr>
        <p:spPr>
          <a:xfrm>
            <a:off x="4830557" y="826452"/>
            <a:ext cx="7036142"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　　　</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a:solidFill>
                  <a:srgbClr val="4BCAAD">
                    <a:lumMod val="75000"/>
                  </a:srgbClr>
                </a:solidFill>
              </a:rPr>
              <a:t>　</a:t>
            </a:r>
            <a:r>
              <a:rPr kumimoji="1" lang="ja-JP" altLang="en-US" sz="1400" i="1" dirty="0" smtClean="0">
                <a:solidFill>
                  <a:srgbClr val="4BCAAD">
                    <a:lumMod val="75000"/>
                  </a:srgbClr>
                </a:solidFill>
              </a:rPr>
              <a:t>共通データから印刷されます。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見出し</a:t>
            </a:r>
            <a:r>
              <a:rPr kumimoji="1" lang="en-US" altLang="ja-JP" sz="1400" i="1" dirty="0" smtClean="0">
                <a:solidFill>
                  <a:srgbClr val="4BCAAD">
                    <a:lumMod val="75000"/>
                  </a:srgbClr>
                </a:solidFill>
              </a:rPr>
              <a:t>Sheet</a:t>
            </a:r>
            <a:r>
              <a:rPr kumimoji="1" lang="ja-JP" altLang="en-US" sz="1400" i="1" dirty="0" smtClean="0">
                <a:solidFill>
                  <a:srgbClr val="4BCAAD">
                    <a:lumMod val="75000"/>
                  </a:srgbClr>
                </a:solidFill>
              </a:rPr>
              <a:t>を開いて、各添書（テンプレート）を自由に変更できますが、赤文字箇所のセルがデータ転用セルです。セルが変更された場合は、</a:t>
            </a:r>
            <a:r>
              <a:rPr kumimoji="1" lang="en-US" altLang="ja-JP" sz="1400" i="1" dirty="0" smtClean="0">
                <a:solidFill>
                  <a:srgbClr val="4BCAAD">
                    <a:lumMod val="75000"/>
                  </a:srgbClr>
                </a:solidFill>
              </a:rPr>
              <a:t>VBA</a:t>
            </a:r>
            <a:r>
              <a:rPr kumimoji="1" lang="ja-JP" altLang="en-US" sz="1400" i="1" dirty="0" smtClean="0">
                <a:solidFill>
                  <a:srgbClr val="4BCAAD">
                    <a:lumMod val="75000"/>
                  </a:srgbClr>
                </a:solidFill>
              </a:rPr>
              <a:t>の書き換えを行う必要があります。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1" dirty="0" smtClean="0">
              <a:solidFill>
                <a:srgbClr val="4BCAAD">
                  <a:lumMod val="75000"/>
                </a:srgbClr>
              </a:solidFill>
            </a:endParaRPr>
          </a:p>
        </p:txBody>
      </p:sp>
      <p:pic>
        <p:nvPicPr>
          <p:cNvPr id="2" name="図 1"/>
          <p:cNvPicPr>
            <a:picLocks noChangeAspect="1"/>
          </p:cNvPicPr>
          <p:nvPr/>
        </p:nvPicPr>
        <p:blipFill>
          <a:blip r:embed="rId3"/>
          <a:stretch>
            <a:fillRect/>
          </a:stretch>
        </p:blipFill>
        <p:spPr>
          <a:xfrm>
            <a:off x="5284243" y="3093322"/>
            <a:ext cx="6473948" cy="3503350"/>
          </a:xfrm>
          <a:prstGeom prst="rect">
            <a:avLst/>
          </a:prstGeom>
        </p:spPr>
      </p:pic>
      <p:pic>
        <p:nvPicPr>
          <p:cNvPr id="3" name="図 2"/>
          <p:cNvPicPr>
            <a:picLocks noChangeAspect="1"/>
          </p:cNvPicPr>
          <p:nvPr/>
        </p:nvPicPr>
        <p:blipFill>
          <a:blip r:embed="rId4"/>
          <a:stretch>
            <a:fillRect/>
          </a:stretch>
        </p:blipFill>
        <p:spPr>
          <a:xfrm>
            <a:off x="4116863" y="2758261"/>
            <a:ext cx="3735665" cy="3836523"/>
          </a:xfrm>
          <a:prstGeom prst="rect">
            <a:avLst/>
          </a:prstGeom>
        </p:spPr>
      </p:pic>
    </p:spTree>
    <p:extLst>
      <p:ext uri="{BB962C8B-B14F-4D97-AF65-F5344CB8AC3E}">
        <p14:creationId xmlns:p14="http://schemas.microsoft.com/office/powerpoint/2010/main" val="145044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76212" y="1850132"/>
            <a:ext cx="5753822" cy="4007419"/>
          </a:xfrm>
          <a:prstGeom prst="rect">
            <a:avLst/>
          </a:prstGeom>
        </p:spPr>
      </p:pic>
      <p:pic>
        <p:nvPicPr>
          <p:cNvPr id="3" name="図 2"/>
          <p:cNvPicPr>
            <a:picLocks noChangeAspect="1"/>
          </p:cNvPicPr>
          <p:nvPr/>
        </p:nvPicPr>
        <p:blipFill>
          <a:blip r:embed="rId3"/>
          <a:stretch>
            <a:fillRect/>
          </a:stretch>
        </p:blipFill>
        <p:spPr>
          <a:xfrm>
            <a:off x="5499134" y="2171068"/>
            <a:ext cx="6180675" cy="4586258"/>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dirty="0" smtClean="0">
                <a:solidFill>
                  <a:srgbClr val="86C157">
                    <a:lumMod val="75000"/>
                  </a:srgbClr>
                </a:solidFill>
                <a:latin typeface="BIZ UDPゴシック" panose="020B0400000000000000" pitchFamily="50" charset="-128"/>
                <a:ea typeface="BIZ UDPゴシック" panose="020B0400000000000000" pitchFamily="50" charset="-128"/>
              </a:rPr>
              <a:t>使用しない行の非表示</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楕円 5"/>
          <p:cNvSpPr/>
          <p:nvPr/>
        </p:nvSpPr>
        <p:spPr>
          <a:xfrm>
            <a:off x="3280209" y="5337237"/>
            <a:ext cx="1301218" cy="5203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804814" y="896025"/>
            <a:ext cx="7036142"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41</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　データ（園地数は５００）までを想定し設計されておりますが、そこまで使わないよ！という産地協議会であれば、「非表示」ボタンで関係資料の行の非表示をすることができます。</a:t>
            </a:r>
            <a:endParaRPr kumimoji="1" lang="en-US" altLang="ja-JP" sz="1400" i="1" dirty="0" smtClean="0">
              <a:solidFill>
                <a:srgbClr val="4BCAAD">
                  <a:lumMod val="75000"/>
                </a:srgb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非表示を戻したい場合は、「全行再表示」ボタンを押します。</a:t>
            </a:r>
            <a:endParaRPr kumimoji="1" lang="en-US" altLang="ja-JP" sz="1400" i="1" dirty="0" smtClean="0">
              <a:solidFill>
                <a:srgbClr val="4BCAAD">
                  <a:lumMod val="75000"/>
                </a:srgbClr>
              </a:solidFill>
            </a:endParaRPr>
          </a:p>
        </p:txBody>
      </p:sp>
    </p:spTree>
    <p:extLst>
      <p:ext uri="{BB962C8B-B14F-4D97-AF65-F5344CB8AC3E}">
        <p14:creationId xmlns:p14="http://schemas.microsoft.com/office/powerpoint/2010/main" val="398246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160495" y="1748672"/>
            <a:ext cx="4637715" cy="3363671"/>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noProof="0" dirty="0" smtClean="0">
                <a:solidFill>
                  <a:srgbClr val="86C157">
                    <a:lumMod val="75000"/>
                  </a:srgbClr>
                </a:solidFill>
                <a:latin typeface="BIZ UDPゴシック" panose="020B0400000000000000" pitchFamily="50" charset="-128"/>
                <a:ea typeface="BIZ UDPゴシック" panose="020B0400000000000000" pitchFamily="50" charset="-128"/>
              </a:rPr>
              <a:t>その他（指定した画像をユーザーフォームに挿入）</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楕円 4"/>
          <p:cNvSpPr/>
          <p:nvPr/>
        </p:nvSpPr>
        <p:spPr>
          <a:xfrm>
            <a:off x="4479146" y="1537032"/>
            <a:ext cx="610289" cy="5203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89435" y="962563"/>
            <a:ext cx="663492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42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　画像を差し替える方法として・・</a:t>
            </a:r>
            <a:r>
              <a:rPr kumimoji="1" lang="ja-JP" altLang="en-US" sz="1400" i="1" dirty="0">
                <a:solidFill>
                  <a:srgbClr val="4BCAAD">
                    <a:lumMod val="75000"/>
                  </a:srgbClr>
                </a:solidFill>
              </a:rPr>
              <a:t>　</a:t>
            </a:r>
            <a:endParaRPr kumimoji="1" lang="en-US" altLang="ja-JP" sz="1400" i="1" dirty="0" smtClean="0">
              <a:solidFill>
                <a:srgbClr val="4BCAAD">
                  <a:lumMod val="75000"/>
                </a:srgbClr>
              </a:solidFill>
            </a:endParaRPr>
          </a:p>
        </p:txBody>
      </p:sp>
      <p:sp>
        <p:nvSpPr>
          <p:cNvPr id="8" name="テキスト ボックス 7"/>
          <p:cNvSpPr txBox="1"/>
          <p:nvPr/>
        </p:nvSpPr>
        <p:spPr>
          <a:xfrm>
            <a:off x="4901080" y="2404083"/>
            <a:ext cx="27681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a:solidFill>
                  <a:srgbClr val="4BCAAD">
                    <a:lumMod val="75000"/>
                  </a:srgbClr>
                </a:solidFill>
              </a:rPr>
              <a:t>　</a:t>
            </a:r>
            <a:r>
              <a:rPr kumimoji="1" lang="ja-JP" altLang="en-US" sz="1400" i="1" dirty="0" smtClean="0">
                <a:solidFill>
                  <a:srgbClr val="4BCAAD">
                    <a:lumMod val="75000"/>
                  </a:srgbClr>
                </a:solidFill>
              </a:rPr>
              <a:t>③．</a:t>
            </a:r>
            <a:r>
              <a:rPr kumimoji="1" lang="en-US" altLang="ja-JP" sz="1400" i="1" dirty="0" smtClean="0">
                <a:solidFill>
                  <a:srgbClr val="4BCAAD">
                    <a:lumMod val="75000"/>
                  </a:srgbClr>
                </a:solidFill>
              </a:rPr>
              <a:t>Visual  Basic</a:t>
            </a:r>
            <a:r>
              <a:rPr kumimoji="1" lang="ja-JP" altLang="en-US" sz="1400" i="1" dirty="0" smtClean="0">
                <a:solidFill>
                  <a:srgbClr val="4BCAAD">
                    <a:lumMod val="75000"/>
                  </a:srgbClr>
                </a:solidFill>
              </a:rPr>
              <a:t>　を選択</a:t>
            </a:r>
            <a:r>
              <a:rPr kumimoji="1" lang="ja-JP" altLang="en-US" sz="1400" i="1" dirty="0">
                <a:solidFill>
                  <a:srgbClr val="4BCAAD">
                    <a:lumMod val="75000"/>
                  </a:srgbClr>
                </a:solidFill>
              </a:rPr>
              <a:t>　</a:t>
            </a:r>
            <a:endParaRPr kumimoji="1" lang="en-US" altLang="ja-JP" sz="1400" i="1" dirty="0" smtClean="0">
              <a:solidFill>
                <a:srgbClr val="4BCAAD">
                  <a:lumMod val="75000"/>
                </a:srgbClr>
              </a:solidFill>
            </a:endParaRPr>
          </a:p>
        </p:txBody>
      </p:sp>
      <p:sp>
        <p:nvSpPr>
          <p:cNvPr id="9" name="テキスト ボックス 8"/>
          <p:cNvSpPr txBox="1"/>
          <p:nvPr/>
        </p:nvSpPr>
        <p:spPr>
          <a:xfrm>
            <a:off x="4888824" y="1648426"/>
            <a:ext cx="39600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a:solidFill>
                  <a:srgbClr val="4BCAAD">
                    <a:lumMod val="75000"/>
                  </a:srgbClr>
                </a:solidFill>
              </a:rPr>
              <a:t>　</a:t>
            </a:r>
            <a:r>
              <a:rPr kumimoji="1" lang="ja-JP" altLang="en-US" sz="1400" i="1" dirty="0" smtClean="0">
                <a:solidFill>
                  <a:srgbClr val="4BCAAD">
                    <a:lumMod val="75000"/>
                  </a:srgbClr>
                </a:solidFill>
              </a:rPr>
              <a:t>①</a:t>
            </a:r>
            <a:r>
              <a:rPr kumimoji="1" lang="en-US" altLang="ja-JP" sz="1400" i="1" dirty="0" smtClean="0">
                <a:solidFill>
                  <a:srgbClr val="4BCAAD">
                    <a:lumMod val="75000"/>
                  </a:srgbClr>
                </a:solidFill>
              </a:rPr>
              <a:t>.</a:t>
            </a:r>
            <a:r>
              <a:rPr kumimoji="1" lang="ja-JP" altLang="en-US" sz="1400" i="1" dirty="0" smtClean="0">
                <a:solidFill>
                  <a:srgbClr val="4BCAAD">
                    <a:lumMod val="75000"/>
                  </a:srgbClr>
                </a:solidFill>
              </a:rPr>
              <a:t>「起動・終了」画面の右上</a:t>
            </a:r>
            <a:r>
              <a:rPr kumimoji="1" lang="en-US" altLang="ja-JP" sz="1400" i="1" dirty="0" smtClean="0">
                <a:solidFill>
                  <a:srgbClr val="4BCAAD">
                    <a:lumMod val="75000"/>
                  </a:srgbClr>
                </a:solidFill>
              </a:rPr>
              <a:t>×</a:t>
            </a:r>
            <a:r>
              <a:rPr kumimoji="1" lang="ja-JP" altLang="en-US" sz="1400" i="1" dirty="0" smtClean="0">
                <a:solidFill>
                  <a:srgbClr val="4BCAAD">
                    <a:lumMod val="75000"/>
                  </a:srgbClr>
                </a:solidFill>
              </a:rPr>
              <a:t>で画面を閉じる。</a:t>
            </a:r>
            <a:endParaRPr kumimoji="1" lang="en-US" altLang="ja-JP" sz="1400" i="1" dirty="0" smtClean="0">
              <a:solidFill>
                <a:srgbClr val="4BCAAD">
                  <a:lumMod val="75000"/>
                </a:srgbClr>
              </a:solidFill>
            </a:endParaRPr>
          </a:p>
        </p:txBody>
      </p:sp>
      <p:sp>
        <p:nvSpPr>
          <p:cNvPr id="11" name="テキスト ボックス 10"/>
          <p:cNvSpPr txBox="1"/>
          <p:nvPr/>
        </p:nvSpPr>
        <p:spPr>
          <a:xfrm>
            <a:off x="4901080" y="2031763"/>
            <a:ext cx="411841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a:solidFill>
                  <a:srgbClr val="4BCAAD">
                    <a:lumMod val="75000"/>
                  </a:srgbClr>
                </a:solidFill>
              </a:rPr>
              <a:t>　</a:t>
            </a:r>
            <a:r>
              <a:rPr kumimoji="1" lang="ja-JP" altLang="en-US" sz="1400" i="1" dirty="0" smtClean="0">
                <a:solidFill>
                  <a:srgbClr val="4BCAAD">
                    <a:lumMod val="75000"/>
                  </a:srgbClr>
                </a:solidFill>
              </a:rPr>
              <a:t>②．開発を選択する。</a:t>
            </a:r>
            <a:r>
              <a:rPr kumimoji="1" lang="ja-JP" altLang="en-US" sz="1400" i="1" dirty="0">
                <a:solidFill>
                  <a:srgbClr val="4BCAAD">
                    <a:lumMod val="75000"/>
                  </a:srgbClr>
                </a:solidFill>
              </a:rPr>
              <a:t>　　</a:t>
            </a:r>
            <a:endParaRPr kumimoji="1" lang="en-US" altLang="ja-JP" sz="1400" i="1" dirty="0" smtClean="0">
              <a:solidFill>
                <a:srgbClr val="4BCAAD">
                  <a:lumMod val="75000"/>
                </a:srgbClr>
              </a:solidFill>
            </a:endParaRPr>
          </a:p>
        </p:txBody>
      </p:sp>
      <p:pic>
        <p:nvPicPr>
          <p:cNvPr id="3" name="図 2"/>
          <p:cNvPicPr>
            <a:picLocks noChangeAspect="1"/>
          </p:cNvPicPr>
          <p:nvPr/>
        </p:nvPicPr>
        <p:blipFill>
          <a:blip r:embed="rId3"/>
          <a:stretch>
            <a:fillRect/>
          </a:stretch>
        </p:blipFill>
        <p:spPr>
          <a:xfrm>
            <a:off x="1012386" y="3170351"/>
            <a:ext cx="6738525" cy="3646524"/>
          </a:xfrm>
          <a:prstGeom prst="rect">
            <a:avLst/>
          </a:prstGeom>
        </p:spPr>
      </p:pic>
      <p:sp>
        <p:nvSpPr>
          <p:cNvPr id="6" name="楕円 5"/>
          <p:cNvSpPr/>
          <p:nvPr/>
        </p:nvSpPr>
        <p:spPr>
          <a:xfrm>
            <a:off x="3102277" y="3170351"/>
            <a:ext cx="610289" cy="5203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stretch>
            <a:fillRect/>
          </a:stretch>
        </p:blipFill>
        <p:spPr>
          <a:xfrm>
            <a:off x="5106820" y="2885520"/>
            <a:ext cx="6378243" cy="3451560"/>
          </a:xfrm>
          <a:prstGeom prst="rect">
            <a:avLst/>
          </a:prstGeom>
        </p:spPr>
      </p:pic>
      <p:sp>
        <p:nvSpPr>
          <p:cNvPr id="14" name="楕円 13"/>
          <p:cNvSpPr/>
          <p:nvPr/>
        </p:nvSpPr>
        <p:spPr>
          <a:xfrm>
            <a:off x="4901080" y="2946434"/>
            <a:ext cx="610289" cy="5203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573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6"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par>
                                <p:cTn id="50" presetID="6" presetClass="entr" presetSubtype="16"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1" grpId="0"/>
      <p:bldP spid="6"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1183" y="1542221"/>
            <a:ext cx="9379170" cy="5101641"/>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kumimoji="1" lang="ja-JP" altLang="en-US" noProof="0" dirty="0" smtClean="0">
                <a:solidFill>
                  <a:srgbClr val="86C157">
                    <a:lumMod val="75000"/>
                  </a:srgbClr>
                </a:solidFill>
                <a:latin typeface="BIZ UDPゴシック" panose="020B0400000000000000" pitchFamily="50" charset="-128"/>
                <a:ea typeface="BIZ UDPゴシック" panose="020B0400000000000000" pitchFamily="50" charset="-128"/>
              </a:rPr>
              <a:t>その他（指定した画像をユーザーフォームに挿入）</a:t>
            </a:r>
            <a:endPar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p:cNvSpPr txBox="1"/>
          <p:nvPr/>
        </p:nvSpPr>
        <p:spPr>
          <a:xfrm>
            <a:off x="1618058" y="992249"/>
            <a:ext cx="415848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　画像のプロパテイの・・・　　</a:t>
            </a:r>
            <a:r>
              <a:rPr kumimoji="1" lang="en-US" altLang="ja-JP" sz="1400" i="1" dirty="0" smtClean="0">
                <a:solidFill>
                  <a:srgbClr val="4BCAAD">
                    <a:lumMod val="75000"/>
                  </a:srgbClr>
                </a:solidFill>
              </a:rPr>
              <a:t>Picture</a:t>
            </a:r>
            <a:r>
              <a:rPr kumimoji="1" lang="ja-JP" altLang="en-US" sz="1400" i="1" dirty="0" smtClean="0">
                <a:solidFill>
                  <a:srgbClr val="4BCAAD">
                    <a:lumMod val="75000"/>
                  </a:srgbClr>
                </a:solidFill>
              </a:rPr>
              <a:t>　　</a:t>
            </a:r>
            <a:r>
              <a:rPr kumimoji="1" lang="ja-JP" altLang="en-US" sz="1400" i="1" dirty="0">
                <a:solidFill>
                  <a:srgbClr val="4BCAAD">
                    <a:lumMod val="75000"/>
                  </a:srgbClr>
                </a:solidFill>
              </a:rPr>
              <a:t>右</a:t>
            </a:r>
            <a:r>
              <a:rPr kumimoji="1" lang="ja-JP" altLang="en-US" sz="1400" i="1" dirty="0" smtClean="0">
                <a:solidFill>
                  <a:srgbClr val="4BCAAD">
                    <a:lumMod val="75000"/>
                  </a:srgbClr>
                </a:solidFill>
              </a:rPr>
              <a:t>のボタンから</a:t>
            </a:r>
            <a:endParaRPr kumimoji="1" lang="en-US" altLang="ja-JP" sz="1400" i="1" dirty="0" smtClean="0">
              <a:solidFill>
                <a:srgbClr val="4BCAAD">
                  <a:lumMod val="75000"/>
                </a:srgbClr>
              </a:solidFill>
            </a:endParaRPr>
          </a:p>
        </p:txBody>
      </p:sp>
      <p:sp>
        <p:nvSpPr>
          <p:cNvPr id="7" name="楕円 6"/>
          <p:cNvSpPr/>
          <p:nvPr/>
        </p:nvSpPr>
        <p:spPr>
          <a:xfrm>
            <a:off x="181183" y="5716854"/>
            <a:ext cx="1548218" cy="35654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166993" y="1180940"/>
            <a:ext cx="2744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新しい画像となります。</a:t>
            </a:r>
            <a:r>
              <a:rPr kumimoji="1" lang="ja-JP" altLang="en-US" sz="1400" i="1" dirty="0">
                <a:solidFill>
                  <a:srgbClr val="4BCAAD">
                    <a:lumMod val="75000"/>
                  </a:srgbClr>
                </a:solidFill>
              </a:rPr>
              <a:t>　</a:t>
            </a:r>
            <a:endParaRPr kumimoji="1" lang="en-US" altLang="ja-JP" sz="1400" i="1" dirty="0" smtClean="0">
              <a:solidFill>
                <a:srgbClr val="4BCAAD">
                  <a:lumMod val="75000"/>
                </a:srgbClr>
              </a:solidFill>
            </a:endParaRPr>
          </a:p>
        </p:txBody>
      </p:sp>
      <p:sp>
        <p:nvSpPr>
          <p:cNvPr id="11" name="テキスト ボックス 10"/>
          <p:cNvSpPr txBox="1"/>
          <p:nvPr/>
        </p:nvSpPr>
        <p:spPr>
          <a:xfrm>
            <a:off x="6147059" y="1207692"/>
            <a:ext cx="274489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1" dirty="0" smtClean="0">
                <a:solidFill>
                  <a:srgbClr val="4BCAAD">
                    <a:lumMod val="75000"/>
                  </a:srgbClr>
                </a:solidFill>
              </a:rPr>
              <a:t>画像を選択すると</a:t>
            </a:r>
            <a:r>
              <a:rPr kumimoji="1" lang="ja-JP" altLang="en-US" sz="1400" i="1" dirty="0">
                <a:solidFill>
                  <a:srgbClr val="4BCAAD">
                    <a:lumMod val="75000"/>
                  </a:srgbClr>
                </a:solidFill>
              </a:rPr>
              <a:t>　</a:t>
            </a:r>
            <a:endParaRPr kumimoji="1" lang="en-US" altLang="ja-JP" sz="1400" i="1" dirty="0" smtClean="0">
              <a:solidFill>
                <a:srgbClr val="4BCAAD">
                  <a:lumMod val="75000"/>
                </a:srgbClr>
              </a:solidFill>
            </a:endParaRPr>
          </a:p>
        </p:txBody>
      </p:sp>
      <p:pic>
        <p:nvPicPr>
          <p:cNvPr id="5" name="図 4"/>
          <p:cNvPicPr>
            <a:picLocks noChangeAspect="1"/>
          </p:cNvPicPr>
          <p:nvPr/>
        </p:nvPicPr>
        <p:blipFill>
          <a:blip r:embed="rId3"/>
          <a:stretch>
            <a:fillRect/>
          </a:stretch>
        </p:blipFill>
        <p:spPr>
          <a:xfrm>
            <a:off x="3226564" y="2378423"/>
            <a:ext cx="6312877" cy="3958923"/>
          </a:xfrm>
          <a:prstGeom prst="rect">
            <a:avLst/>
          </a:prstGeom>
        </p:spPr>
      </p:pic>
      <p:sp>
        <p:nvSpPr>
          <p:cNvPr id="12" name="楕円 11"/>
          <p:cNvSpPr/>
          <p:nvPr/>
        </p:nvSpPr>
        <p:spPr>
          <a:xfrm>
            <a:off x="4536288" y="4161539"/>
            <a:ext cx="1074655" cy="106937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5367486" y="1709713"/>
            <a:ext cx="6623881" cy="4804209"/>
          </a:xfrm>
          <a:prstGeom prst="rect">
            <a:avLst/>
          </a:prstGeom>
        </p:spPr>
      </p:pic>
    </p:spTree>
    <p:extLst>
      <p:ext uri="{BB962C8B-B14F-4D97-AF65-F5344CB8AC3E}">
        <p14:creationId xmlns:p14="http://schemas.microsoft.com/office/powerpoint/2010/main" val="78683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6"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6"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7758545" y="6282201"/>
            <a:ext cx="4433455" cy="425331"/>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kumimoji="1"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kumimoji="1"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kumimoji="1"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kumimoji="1" sz="1600" kern="1200" cap="all" baseline="0">
                <a:solidFill>
                  <a:schemeClr val="tx1"/>
                </a:solidFill>
                <a:effectLst/>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1" lang="ja-JP" altLang="en-US" sz="1800" b="1" i="1" u="none" strike="noStrike" kern="1200" cap="all" spc="0" normalizeH="0" baseline="0" noProof="0" dirty="0" smtClean="0">
                <a:ln>
                  <a:noFill/>
                </a:ln>
                <a:solidFill>
                  <a:prstClr val="white">
                    <a:lumMod val="50000"/>
                  </a:prstClr>
                </a:solidFill>
                <a:effectLst/>
                <a:uLnTx/>
                <a:uFillTx/>
                <a:latin typeface="Tw Cen MT" panose="020B0602020104020603"/>
                <a:ea typeface="ＭＳ Ｐゴシック" panose="020B0600070205080204" pitchFamily="50" charset="-128"/>
                <a:cs typeface="+mn-cs"/>
              </a:rPr>
              <a:t>公益社団法人福島県青果物価格補償協会</a:t>
            </a:r>
            <a:endParaRPr kumimoji="1" lang="ja-JP" altLang="en-US" sz="1800" b="1" i="1" u="none" strike="noStrike" kern="1200" cap="all" spc="0" normalizeH="0" baseline="0" noProof="0" dirty="0">
              <a:ln>
                <a:noFill/>
              </a:ln>
              <a:solidFill>
                <a:prstClr val="white">
                  <a:lumMod val="50000"/>
                </a:prstClr>
              </a:solidFill>
              <a:effectLst/>
              <a:uLnTx/>
              <a:uFillTx/>
              <a:latin typeface="Tw Cen MT" panose="020B0602020104020603"/>
              <a:ea typeface="ＭＳ Ｐゴシック" panose="020B0600070205080204" pitchFamily="50" charset="-128"/>
              <a:cs typeface="+mn-cs"/>
            </a:endParaRPr>
          </a:p>
        </p:txBody>
      </p:sp>
      <p:sp>
        <p:nvSpPr>
          <p:cNvPr id="5" name="タイトル 1"/>
          <p:cNvSpPr>
            <a:spLocks noGrp="1"/>
          </p:cNvSpPr>
          <p:nvPr>
            <p:ph type="title"/>
          </p:nvPr>
        </p:nvSpPr>
        <p:spPr>
          <a:xfrm>
            <a:off x="1791264" y="1972491"/>
            <a:ext cx="6804095" cy="683810"/>
          </a:xfrm>
        </p:spPr>
        <p:txBody>
          <a:bodyPr>
            <a:noAutofit/>
          </a:bodyPr>
          <a:lstStyle/>
          <a:p>
            <a:pPr algn="l"/>
            <a:r>
              <a:rPr lang="ja-JP" altLang="en-US" sz="3200" i="1" dirty="0" smtClean="0">
                <a:solidFill>
                  <a:schemeClr val="accent2">
                    <a:lumMod val="75000"/>
                  </a:schemeClr>
                </a:solidFill>
                <a:latin typeface="HG丸ｺﾞｼｯｸM-PRO" panose="020F0600000000000000" pitchFamily="50" charset="-128"/>
                <a:ea typeface="HG丸ｺﾞｼｯｸM-PRO" panose="020F0600000000000000" pitchFamily="50" charset="-128"/>
              </a:rPr>
              <a:t>ご清聴、ありがとうございました！</a:t>
            </a:r>
            <a:endParaRPr lang="ja-JP" altLang="en-US" sz="3200" i="1" dirty="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0" y="3571446"/>
            <a:ext cx="2852452" cy="2127453"/>
          </a:xfrm>
          <a:prstGeom prst="rect">
            <a:avLst/>
          </a:prstGeom>
          <a:ln/>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88232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1381" y="1591085"/>
            <a:ext cx="5919177" cy="4122586"/>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solidFill>
                  <a:schemeClr val="accent3">
                    <a:lumMod val="75000"/>
                  </a:schemeClr>
                </a:solidFill>
                <a:latin typeface="BIZ UDPゴシック" panose="020B0400000000000000" pitchFamily="50" charset="-128"/>
                <a:ea typeface="BIZ UDPゴシック" panose="020B0400000000000000" pitchFamily="50" charset="-128"/>
              </a:rPr>
              <a:t>メイン</a:t>
            </a:r>
            <a:r>
              <a:rPr kumimoji="1" lang="en-US" altLang="ja-JP" dirty="0" smtClean="0">
                <a:solidFill>
                  <a:schemeClr val="accent3">
                    <a:lumMod val="75000"/>
                  </a:schemeClr>
                </a:solidFill>
                <a:latin typeface="BIZ UDPゴシック" panose="020B0400000000000000" pitchFamily="50" charset="-128"/>
                <a:ea typeface="BIZ UDPゴシック" panose="020B0400000000000000" pitchFamily="50" charset="-128"/>
              </a:rPr>
              <a:t>MENU</a:t>
            </a:r>
            <a:endPar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6365632" y="1036686"/>
            <a:ext cx="5634690" cy="738664"/>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7030A0"/>
                </a:solidFill>
                <a:latin typeface="BIZ UDPゴシック" panose="020B0400000000000000" pitchFamily="50" charset="-128"/>
                <a:ea typeface="BIZ UDPゴシック" panose="020B0400000000000000" pitchFamily="50" charset="-128"/>
              </a:rPr>
              <a:t>４</a:t>
            </a:r>
            <a:endParaRPr kumimoji="1" lang="en-US" altLang="ja-JP" sz="1400" b="1" dirty="0" smtClean="0">
              <a:solidFill>
                <a:srgbClr val="7030A0"/>
              </a:solidFill>
              <a:latin typeface="BIZ UDPゴシック" panose="020B0400000000000000" pitchFamily="50" charset="-128"/>
              <a:ea typeface="BIZ UDPゴシック" panose="020B0400000000000000" pitchFamily="50" charset="-128"/>
            </a:endParaRPr>
          </a:p>
          <a:p>
            <a:r>
              <a:rPr kumimoji="1" lang="ja-JP" altLang="en-US" sz="1400" i="1" dirty="0" smtClean="0">
                <a:solidFill>
                  <a:schemeClr val="accent2">
                    <a:lumMod val="75000"/>
                  </a:schemeClr>
                </a:solidFill>
              </a:rPr>
              <a:t>左側</a:t>
            </a:r>
            <a:r>
              <a:rPr kumimoji="1" lang="ja-JP" altLang="en-US" sz="1400" i="1" dirty="0">
                <a:solidFill>
                  <a:schemeClr val="accent2">
                    <a:lumMod val="75000"/>
                  </a:schemeClr>
                </a:solidFill>
              </a:rPr>
              <a:t>が処理等の項目、右側が様式関係の項目となっています</a:t>
            </a:r>
            <a:r>
              <a:rPr kumimoji="1" lang="ja-JP" altLang="en-US" sz="1400" i="1" dirty="0" smtClean="0">
                <a:solidFill>
                  <a:schemeClr val="accent2">
                    <a:lumMod val="75000"/>
                  </a:schemeClr>
                </a:solidFill>
              </a:rPr>
              <a:t>。</a:t>
            </a:r>
            <a:endParaRPr kumimoji="1" lang="en-US" altLang="ja-JP" sz="1400" i="1" dirty="0" smtClean="0">
              <a:solidFill>
                <a:schemeClr val="accent2">
                  <a:lumMod val="75000"/>
                </a:schemeClr>
              </a:solidFill>
            </a:endParaRPr>
          </a:p>
          <a:p>
            <a:r>
              <a:rPr kumimoji="1" lang="ja-JP" altLang="en-US" sz="1400" i="1" dirty="0" smtClean="0">
                <a:solidFill>
                  <a:schemeClr val="accent2">
                    <a:lumMod val="75000"/>
                  </a:schemeClr>
                </a:solidFill>
              </a:rPr>
              <a:t>選択</a:t>
            </a:r>
            <a:r>
              <a:rPr kumimoji="1" lang="ja-JP" altLang="en-US" sz="1400" i="1" dirty="0">
                <a:solidFill>
                  <a:schemeClr val="accent2">
                    <a:lumMod val="75000"/>
                  </a:schemeClr>
                </a:solidFill>
              </a:rPr>
              <a:t>するとそれぞれの画面が展開します。</a:t>
            </a:r>
          </a:p>
        </p:txBody>
      </p:sp>
      <p:sp>
        <p:nvSpPr>
          <p:cNvPr id="8" name="テキスト ボックス 7"/>
          <p:cNvSpPr txBox="1"/>
          <p:nvPr/>
        </p:nvSpPr>
        <p:spPr>
          <a:xfrm>
            <a:off x="6365632" y="1924107"/>
            <a:ext cx="5634690" cy="954107"/>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7030A0"/>
                </a:solidFill>
                <a:latin typeface="BIZ UDPゴシック" panose="020B0400000000000000" pitchFamily="50" charset="-128"/>
                <a:ea typeface="BIZ UDPゴシック" panose="020B0400000000000000" pitchFamily="50" charset="-128"/>
              </a:rPr>
              <a:t>５</a:t>
            </a:r>
            <a:endParaRPr kumimoji="1" lang="en-US" altLang="ja-JP" sz="1400" b="1" dirty="0" smtClean="0">
              <a:solidFill>
                <a:srgbClr val="7030A0"/>
              </a:solidFill>
              <a:latin typeface="BIZ UDPゴシック" panose="020B0400000000000000" pitchFamily="50" charset="-128"/>
              <a:ea typeface="BIZ UDPゴシック" panose="020B0400000000000000" pitchFamily="50" charset="-128"/>
            </a:endParaRPr>
          </a:p>
          <a:p>
            <a:r>
              <a:rPr kumimoji="1" lang="ja-JP" altLang="en-US" sz="1400" i="1" dirty="0" smtClean="0">
                <a:solidFill>
                  <a:schemeClr val="accent2">
                    <a:lumMod val="75000"/>
                  </a:schemeClr>
                </a:solidFill>
              </a:rPr>
              <a:t>「プリンターの設定」</a:t>
            </a:r>
            <a:r>
              <a:rPr kumimoji="1" lang="ja-JP" altLang="en-US" sz="1400" i="1" dirty="0">
                <a:solidFill>
                  <a:schemeClr val="accent2">
                    <a:lumMod val="75000"/>
                  </a:schemeClr>
                </a:solidFill>
              </a:rPr>
              <a:t>ボタンは</a:t>
            </a:r>
            <a:r>
              <a:rPr kumimoji="1" lang="ja-JP" altLang="en-US" sz="1400" i="1" dirty="0" smtClean="0">
                <a:solidFill>
                  <a:schemeClr val="accent2">
                    <a:lumMod val="75000"/>
                  </a:schemeClr>
                </a:solidFill>
              </a:rPr>
              <a:t>、プリンタ</a:t>
            </a:r>
            <a:r>
              <a:rPr kumimoji="1" lang="en-US" altLang="ja-JP" sz="1400" i="1" dirty="0" smtClean="0">
                <a:solidFill>
                  <a:schemeClr val="accent2">
                    <a:lumMod val="75000"/>
                  </a:schemeClr>
                </a:solidFill>
              </a:rPr>
              <a:t>―</a:t>
            </a:r>
            <a:r>
              <a:rPr kumimoji="1" lang="ja-JP" altLang="en-US" sz="1400" i="1" dirty="0" smtClean="0">
                <a:solidFill>
                  <a:schemeClr val="accent2">
                    <a:lumMod val="75000"/>
                  </a:schemeClr>
                </a:solidFill>
              </a:rPr>
              <a:t>選択のダイアロボックスが表示されますので、通常印刷、</a:t>
            </a:r>
            <a:r>
              <a:rPr kumimoji="1" lang="en-US" altLang="ja-JP" sz="1400" i="1" dirty="0" smtClean="0">
                <a:solidFill>
                  <a:schemeClr val="accent2">
                    <a:lumMod val="75000"/>
                  </a:schemeClr>
                </a:solidFill>
              </a:rPr>
              <a:t>PDF</a:t>
            </a:r>
            <a:r>
              <a:rPr kumimoji="1" lang="ja-JP" altLang="en-US" sz="1400" i="1" dirty="0" smtClean="0">
                <a:solidFill>
                  <a:schemeClr val="accent2">
                    <a:lumMod val="75000"/>
                  </a:schemeClr>
                </a:solidFill>
              </a:rPr>
              <a:t>（</a:t>
            </a:r>
            <a:r>
              <a:rPr kumimoji="1" lang="en-US" altLang="ja-JP" sz="1400" i="1" dirty="0" smtClean="0">
                <a:solidFill>
                  <a:schemeClr val="accent2">
                    <a:lumMod val="75000"/>
                  </a:schemeClr>
                </a:solidFill>
              </a:rPr>
              <a:t>Microsoft Print to PDF)</a:t>
            </a:r>
            <a:r>
              <a:rPr kumimoji="1" lang="ja-JP" altLang="en-US" sz="1400" i="1" dirty="0" smtClean="0">
                <a:solidFill>
                  <a:schemeClr val="accent2">
                    <a:lumMod val="75000"/>
                  </a:schemeClr>
                </a:solidFill>
              </a:rPr>
              <a:t>で、名前を付けて印刷保存ができます。</a:t>
            </a:r>
            <a:endParaRPr kumimoji="1" lang="ja-JP" altLang="en-US" sz="1400" i="1" dirty="0">
              <a:solidFill>
                <a:schemeClr val="accent2">
                  <a:lumMod val="75000"/>
                </a:schemeClr>
              </a:solidFill>
            </a:endParaRPr>
          </a:p>
        </p:txBody>
      </p:sp>
      <p:sp>
        <p:nvSpPr>
          <p:cNvPr id="9" name="テキスト ボックス 8"/>
          <p:cNvSpPr txBox="1"/>
          <p:nvPr/>
        </p:nvSpPr>
        <p:spPr>
          <a:xfrm>
            <a:off x="6365632" y="5471727"/>
            <a:ext cx="5634690" cy="523220"/>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ja-JP" altLang="en-US" sz="1400" b="1" dirty="0" smtClean="0">
                <a:solidFill>
                  <a:srgbClr val="7030A0"/>
                </a:solidFill>
                <a:latin typeface="BIZ UDPゴシック" panose="020B0400000000000000" pitchFamily="50" charset="-128"/>
                <a:ea typeface="BIZ UDPゴシック" panose="020B0400000000000000" pitchFamily="50" charset="-128"/>
              </a:rPr>
              <a:t>６</a:t>
            </a:r>
            <a:endParaRPr kumimoji="1" lang="en-US" altLang="ja-JP" sz="1400" b="1" dirty="0" smtClean="0">
              <a:solidFill>
                <a:srgbClr val="7030A0"/>
              </a:solidFill>
              <a:latin typeface="BIZ UDPゴシック" panose="020B0400000000000000" pitchFamily="50" charset="-128"/>
              <a:ea typeface="BIZ UDPゴシック" panose="020B0400000000000000" pitchFamily="50" charset="-128"/>
            </a:endParaRPr>
          </a:p>
          <a:p>
            <a:r>
              <a:rPr kumimoji="1" lang="ja-JP" altLang="en-US" sz="1400" i="1" dirty="0" smtClean="0">
                <a:solidFill>
                  <a:schemeClr val="accent2">
                    <a:lumMod val="75000"/>
                  </a:schemeClr>
                </a:solidFill>
              </a:rPr>
              <a:t>一番最初</a:t>
            </a:r>
            <a:r>
              <a:rPr kumimoji="1" lang="ja-JP" altLang="en-US" sz="1400" i="1" dirty="0">
                <a:solidFill>
                  <a:schemeClr val="accent2">
                    <a:lumMod val="75000"/>
                  </a:schemeClr>
                </a:solidFill>
              </a:rPr>
              <a:t>の作業としては、「マスタ管理」から始めます。</a:t>
            </a:r>
          </a:p>
        </p:txBody>
      </p:sp>
      <p:pic>
        <p:nvPicPr>
          <p:cNvPr id="5" name="図 4"/>
          <p:cNvPicPr>
            <a:picLocks noChangeAspect="1"/>
          </p:cNvPicPr>
          <p:nvPr/>
        </p:nvPicPr>
        <p:blipFill>
          <a:blip r:embed="rId3"/>
          <a:stretch>
            <a:fillRect/>
          </a:stretch>
        </p:blipFill>
        <p:spPr>
          <a:xfrm>
            <a:off x="8058346" y="2849714"/>
            <a:ext cx="2420815" cy="1650037"/>
          </a:xfrm>
          <a:prstGeom prst="rect">
            <a:avLst/>
          </a:prstGeom>
        </p:spPr>
      </p:pic>
      <p:sp>
        <p:nvSpPr>
          <p:cNvPr id="10" name="テキスト ボックス 9"/>
          <p:cNvSpPr txBox="1"/>
          <p:nvPr/>
        </p:nvSpPr>
        <p:spPr>
          <a:xfrm>
            <a:off x="6365632" y="4578180"/>
            <a:ext cx="5634690" cy="523220"/>
          </a:xfrm>
          <a:prstGeom prst="rect">
            <a:avLst/>
          </a:prstGeom>
          <a:noFill/>
        </p:spPr>
        <p:txBody>
          <a:bodyPr wrap="square" rtlCol="0">
            <a:spAutoFit/>
          </a:bodyPr>
          <a:lstStyle/>
          <a:p>
            <a:r>
              <a:rPr kumimoji="1" lang="ja-JP" altLang="en-US" sz="1400" b="1" dirty="0" smtClean="0">
                <a:solidFill>
                  <a:srgbClr val="7030A0"/>
                </a:solidFill>
                <a:latin typeface="BIZ UDPゴシック" panose="020B0400000000000000" pitchFamily="50" charset="-128"/>
                <a:ea typeface="BIZ UDPゴシック" panose="020B0400000000000000" pitchFamily="50" charset="-128"/>
              </a:rPr>
              <a:t>注意：</a:t>
            </a:r>
            <a:r>
              <a:rPr kumimoji="1" lang="ja-JP" altLang="en-US" sz="1400" i="1" dirty="0" smtClean="0">
                <a:solidFill>
                  <a:schemeClr val="accent2">
                    <a:lumMod val="75000"/>
                  </a:schemeClr>
                </a:solidFill>
              </a:rPr>
              <a:t>印刷先（プリンター、</a:t>
            </a:r>
            <a:r>
              <a:rPr kumimoji="1" lang="en-US" altLang="ja-JP" sz="1400" i="1" dirty="0" smtClean="0">
                <a:solidFill>
                  <a:schemeClr val="accent2">
                    <a:lumMod val="75000"/>
                  </a:schemeClr>
                </a:solidFill>
              </a:rPr>
              <a:t>PDF</a:t>
            </a:r>
            <a:r>
              <a:rPr kumimoji="1" lang="ja-JP" altLang="en-US" sz="1400" i="1" dirty="0" smtClean="0">
                <a:solidFill>
                  <a:schemeClr val="accent2">
                    <a:lumMod val="75000"/>
                  </a:schemeClr>
                </a:solidFill>
              </a:rPr>
              <a:t>など）を切替えたい時は、必ずメインメニューの「プリンターの設定」に戻り、印刷処理を行ってください。</a:t>
            </a:r>
            <a:endParaRPr kumimoji="1" lang="ja-JP" altLang="en-US" sz="1400" i="1" dirty="0">
              <a:solidFill>
                <a:schemeClr val="accent2">
                  <a:lumMod val="75000"/>
                </a:schemeClr>
              </a:solidFill>
            </a:endParaRPr>
          </a:p>
        </p:txBody>
      </p:sp>
      <p:sp>
        <p:nvSpPr>
          <p:cNvPr id="11" name="楕円 10"/>
          <p:cNvSpPr/>
          <p:nvPr/>
        </p:nvSpPr>
        <p:spPr>
          <a:xfrm>
            <a:off x="1533396" y="5081734"/>
            <a:ext cx="1486808" cy="63193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740811" y="5590095"/>
            <a:ext cx="451848" cy="616942"/>
          </a:xfrm>
          <a:prstGeom prst="downArrow">
            <a:avLst>
              <a:gd name="adj1" fmla="val 50000"/>
              <a:gd name="adj2" fmla="val 52645"/>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554664" y="6265734"/>
            <a:ext cx="4845377" cy="307777"/>
          </a:xfrm>
          <a:prstGeom prst="rect">
            <a:avLst/>
          </a:prstGeom>
          <a:noFill/>
        </p:spPr>
        <p:txBody>
          <a:bodyPr wrap="square" rtlCol="0">
            <a:spAutoFit/>
          </a:bodyPr>
          <a:lstStyle/>
          <a:p>
            <a:r>
              <a:rPr kumimoji="1" lang="ja-JP" altLang="en-US" sz="1400" i="1" dirty="0" smtClean="0">
                <a:solidFill>
                  <a:schemeClr val="accent2">
                    <a:lumMod val="75000"/>
                  </a:schemeClr>
                </a:solidFill>
              </a:rPr>
              <a:t>「使用しない行数削除」については、後で説明があります。</a:t>
            </a:r>
            <a:endParaRPr kumimoji="1" lang="ja-JP" altLang="en-US" sz="1400" i="1" dirty="0">
              <a:solidFill>
                <a:schemeClr val="accent2">
                  <a:lumMod val="75000"/>
                </a:schemeClr>
              </a:solidFill>
            </a:endParaRPr>
          </a:p>
        </p:txBody>
      </p:sp>
    </p:spTree>
    <p:extLst>
      <p:ext uri="{BB962C8B-B14F-4D97-AF65-F5344CB8AC3E}">
        <p14:creationId xmlns:p14="http://schemas.microsoft.com/office/powerpoint/2010/main" val="159096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6"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circle(in)">
                                      <p:cBhvr>
                                        <p:cTn id="54" dur="2000"/>
                                        <p:tgtEl>
                                          <p:spTgt spid="1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animBg="1"/>
      <p:bldP spid="7"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02443" y="1301958"/>
            <a:ext cx="6057681" cy="4279768"/>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solidFill>
                  <a:schemeClr val="accent3">
                    <a:lumMod val="75000"/>
                  </a:schemeClr>
                </a:solidFill>
                <a:latin typeface="BIZ UDPゴシック" panose="020B0400000000000000" pitchFamily="50" charset="-128"/>
                <a:ea typeface="BIZ UDPゴシック" panose="020B0400000000000000" pitchFamily="50" charset="-128"/>
              </a:rPr>
              <a:t>マスタ管理</a:t>
            </a:r>
            <a:endParaRPr kumimoji="1" lang="ja-JP" altLang="en-US" dirty="0">
              <a:solidFill>
                <a:schemeClr val="accent3">
                  <a:lumMod val="75000"/>
                </a:scheme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7168652" y="1382853"/>
            <a:ext cx="4536830" cy="954107"/>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7</a:t>
            </a:r>
          </a:p>
          <a:p>
            <a:r>
              <a:rPr kumimoji="1" lang="ja-JP" altLang="en-US" sz="1400" i="1" dirty="0" smtClean="0">
                <a:solidFill>
                  <a:schemeClr val="accent2">
                    <a:lumMod val="75000"/>
                  </a:schemeClr>
                </a:solidFill>
              </a:rPr>
              <a:t>既に使用するマスタの内容は登録してありますが、各産地協議会名、農業協同組合名、市町村名は、修正する必要があります。</a:t>
            </a:r>
            <a:endParaRPr kumimoji="1" lang="ja-JP" altLang="en-US" sz="1400" i="1" dirty="0">
              <a:solidFill>
                <a:schemeClr val="accent2">
                  <a:lumMod val="75000"/>
                </a:schemeClr>
              </a:solidFill>
            </a:endParaRPr>
          </a:p>
        </p:txBody>
      </p:sp>
      <p:sp>
        <p:nvSpPr>
          <p:cNvPr id="8" name="楕円 7"/>
          <p:cNvSpPr/>
          <p:nvPr/>
        </p:nvSpPr>
        <p:spPr>
          <a:xfrm>
            <a:off x="482037" y="2497015"/>
            <a:ext cx="1478648" cy="147295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68652" y="2641623"/>
            <a:ext cx="4536830" cy="1384995"/>
          </a:xfrm>
          <a:prstGeom prst="rect">
            <a:avLst/>
          </a:prstGeom>
          <a:noFill/>
        </p:spPr>
        <p:txBody>
          <a:bodyPr wrap="square" rtlCol="0">
            <a:spAutoFit/>
          </a:bodyPr>
          <a:lstStyle/>
          <a:p>
            <a:r>
              <a:rPr kumimoji="1" lang="ja-JP" altLang="en-US" sz="1400" i="1" u="sng" dirty="0" smtClean="0">
                <a:solidFill>
                  <a:srgbClr val="FF6699"/>
                </a:solidFill>
              </a:rPr>
              <a:t>果樹先導的取組支援事業でも同じマスタが使用できます。</a:t>
            </a:r>
            <a:endParaRPr kumimoji="1" lang="en-US" altLang="ja-JP" sz="1400" i="1" u="sng" dirty="0" smtClean="0">
              <a:solidFill>
                <a:srgbClr val="FF6699"/>
              </a:solidFill>
            </a:endParaRPr>
          </a:p>
          <a:p>
            <a:r>
              <a:rPr kumimoji="1" lang="ja-JP" altLang="en-US" sz="1400" i="1" u="sng" dirty="0">
                <a:solidFill>
                  <a:srgbClr val="FF6699"/>
                </a:solidFill>
              </a:rPr>
              <a:t>なお</a:t>
            </a:r>
            <a:r>
              <a:rPr kumimoji="1" lang="ja-JP" altLang="en-US" sz="1400" i="1" u="sng" dirty="0" smtClean="0">
                <a:solidFill>
                  <a:srgbClr val="FF6699"/>
                </a:solidFill>
              </a:rPr>
              <a:t>、支援メニューには、放任園発生防止は、ありません。</a:t>
            </a:r>
            <a:endParaRPr kumimoji="1" lang="en-US" altLang="ja-JP" sz="1400" i="1" u="sng" dirty="0" smtClean="0">
              <a:solidFill>
                <a:srgbClr val="FF6699"/>
              </a:solidFill>
            </a:endParaRPr>
          </a:p>
          <a:p>
            <a:r>
              <a:rPr kumimoji="1" lang="ja-JP" altLang="en-US" sz="1400" i="1" u="sng" dirty="0">
                <a:solidFill>
                  <a:srgbClr val="FF6699"/>
                </a:solidFill>
              </a:rPr>
              <a:t>　</a:t>
            </a:r>
            <a:r>
              <a:rPr kumimoji="1" lang="ja-JP" altLang="en-US" sz="1400" i="1" u="sng" dirty="0" smtClean="0">
                <a:solidFill>
                  <a:srgbClr val="FF6699"/>
                </a:solidFill>
              </a:rPr>
              <a:t>　　　完了区分１は、初年度だけで、年度またぎはありません。</a:t>
            </a:r>
            <a:endParaRPr kumimoji="1" lang="en-US" altLang="ja-JP" sz="1400" i="1" u="sng" dirty="0" smtClean="0">
              <a:solidFill>
                <a:srgbClr val="FF6699"/>
              </a:solidFill>
            </a:endParaRPr>
          </a:p>
          <a:p>
            <a:r>
              <a:rPr kumimoji="1" lang="ja-JP" altLang="en-US" sz="1400" i="1" u="sng" dirty="0">
                <a:solidFill>
                  <a:srgbClr val="FF6699"/>
                </a:solidFill>
              </a:rPr>
              <a:t>下限</a:t>
            </a:r>
            <a:r>
              <a:rPr kumimoji="1" lang="ja-JP" altLang="en-US" sz="1400" i="1" u="sng" dirty="0" smtClean="0">
                <a:solidFill>
                  <a:srgbClr val="FF6699"/>
                </a:solidFill>
              </a:rPr>
              <a:t>本数の要件は、ありませんが、果樹経営支援対策事業の本数が参考値として入っています。</a:t>
            </a:r>
            <a:endParaRPr kumimoji="1" lang="en-US" altLang="ja-JP" sz="1400" i="1" dirty="0" smtClean="0">
              <a:solidFill>
                <a:srgbClr val="FF6699"/>
              </a:solidFill>
            </a:endParaRPr>
          </a:p>
        </p:txBody>
      </p:sp>
      <p:pic>
        <p:nvPicPr>
          <p:cNvPr id="2" name="図 1"/>
          <p:cNvPicPr>
            <a:picLocks noChangeAspect="1"/>
          </p:cNvPicPr>
          <p:nvPr/>
        </p:nvPicPr>
        <p:blipFill>
          <a:blip r:embed="rId3"/>
          <a:stretch>
            <a:fillRect/>
          </a:stretch>
        </p:blipFill>
        <p:spPr>
          <a:xfrm>
            <a:off x="2869213" y="1687398"/>
            <a:ext cx="4104216" cy="5019773"/>
          </a:xfrm>
          <a:prstGeom prst="rect">
            <a:avLst/>
          </a:prstGeom>
        </p:spPr>
      </p:pic>
    </p:spTree>
    <p:extLst>
      <p:ext uri="{BB962C8B-B14F-4D97-AF65-F5344CB8AC3E}">
        <p14:creationId xmlns:p14="http://schemas.microsoft.com/office/powerpoint/2010/main" val="364373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220281" y="1572184"/>
            <a:ext cx="4104216" cy="5019773"/>
          </a:xfrm>
          <a:prstGeom prst="rect">
            <a:avLst/>
          </a:prstGeom>
        </p:spPr>
      </p:pic>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smtClean="0">
                <a:solidFill>
                  <a:schemeClr val="accent3">
                    <a:lumMod val="75000"/>
                  </a:schemeClr>
                </a:solidFill>
                <a:latin typeface="BIZ UDPゴシック" panose="020B0400000000000000" pitchFamily="50" charset="-128"/>
                <a:ea typeface="BIZ UDPゴシック" panose="020B0400000000000000" pitchFamily="50" charset="-128"/>
              </a:rPr>
              <a:t>マスタの修正</a:t>
            </a:r>
          </a:p>
        </p:txBody>
      </p:sp>
      <p:sp>
        <p:nvSpPr>
          <p:cNvPr id="8" name="テキスト ボックス 7"/>
          <p:cNvSpPr txBox="1"/>
          <p:nvPr/>
        </p:nvSpPr>
        <p:spPr>
          <a:xfrm>
            <a:off x="5118450" y="1090258"/>
            <a:ext cx="6236101" cy="954107"/>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8</a:t>
            </a:r>
          </a:p>
          <a:p>
            <a:r>
              <a:rPr kumimoji="1" lang="ja-JP" altLang="en-US" sz="1400" i="1" dirty="0" smtClean="0">
                <a:solidFill>
                  <a:schemeClr val="accent2">
                    <a:lumMod val="75000"/>
                  </a:schemeClr>
                </a:solidFill>
              </a:rPr>
              <a:t>修正したい行をダブルクリックすると更新画面が展開します。</a:t>
            </a:r>
            <a:endParaRPr kumimoji="1" lang="en-US" altLang="ja-JP" sz="1400" i="1" dirty="0" smtClean="0">
              <a:solidFill>
                <a:schemeClr val="accent2">
                  <a:lumMod val="75000"/>
                </a:schemeClr>
              </a:solidFill>
            </a:endParaRPr>
          </a:p>
          <a:p>
            <a:r>
              <a:rPr kumimoji="1" lang="ja-JP" altLang="en-US" sz="1400" i="1" dirty="0">
                <a:solidFill>
                  <a:schemeClr val="accent2">
                    <a:lumMod val="75000"/>
                  </a:schemeClr>
                </a:solidFill>
              </a:rPr>
              <a:t>また</a:t>
            </a:r>
            <a:r>
              <a:rPr kumimoji="1" lang="ja-JP" altLang="en-US" sz="1400" i="1" dirty="0" smtClean="0">
                <a:solidFill>
                  <a:schemeClr val="accent2">
                    <a:lumMod val="75000"/>
                  </a:schemeClr>
                </a:solidFill>
              </a:rPr>
              <a:t>、「修正画面へ</a:t>
            </a:r>
            <a:r>
              <a:rPr kumimoji="1" lang="ja-JP" altLang="en-US" sz="1400" i="1" dirty="0">
                <a:solidFill>
                  <a:schemeClr val="accent2">
                    <a:lumMod val="75000"/>
                  </a:schemeClr>
                </a:solidFill>
              </a:rPr>
              <a:t>」ボタンを</a:t>
            </a:r>
            <a:r>
              <a:rPr kumimoji="1" lang="ja-JP" altLang="en-US" sz="1400" i="1" dirty="0" smtClean="0">
                <a:solidFill>
                  <a:schemeClr val="accent2">
                    <a:lumMod val="75000"/>
                  </a:schemeClr>
                </a:solidFill>
              </a:rPr>
              <a:t>選択しても更新画面が展開します。</a:t>
            </a:r>
            <a:endParaRPr kumimoji="1" lang="en-US" altLang="ja-JP" sz="1400" i="1" dirty="0" smtClean="0">
              <a:solidFill>
                <a:schemeClr val="accent2">
                  <a:lumMod val="75000"/>
                </a:schemeClr>
              </a:solidFill>
            </a:endParaRPr>
          </a:p>
          <a:p>
            <a:r>
              <a:rPr kumimoji="1" lang="ja-JP" altLang="en-US" sz="1400" i="1" dirty="0" smtClean="0">
                <a:solidFill>
                  <a:srgbClr val="FF0000"/>
                </a:solidFill>
              </a:rPr>
              <a:t>注意：コード１から使用してください。（－</a:t>
            </a:r>
            <a:r>
              <a:rPr kumimoji="1" lang="en-US" altLang="ja-JP" sz="1400" i="1" dirty="0" smtClean="0">
                <a:solidFill>
                  <a:srgbClr val="FF0000"/>
                </a:solidFill>
              </a:rPr>
              <a:t>1</a:t>
            </a:r>
            <a:r>
              <a:rPr kumimoji="1" lang="ja-JP" altLang="en-US" sz="1400" i="1" dirty="0" smtClean="0">
                <a:solidFill>
                  <a:srgbClr val="FF0000"/>
                </a:solidFill>
              </a:rPr>
              <a:t>及び</a:t>
            </a:r>
            <a:r>
              <a:rPr kumimoji="1" lang="en-US" altLang="ja-JP" sz="1400" i="1" dirty="0" smtClean="0">
                <a:solidFill>
                  <a:srgbClr val="FF0000"/>
                </a:solidFill>
              </a:rPr>
              <a:t>0</a:t>
            </a:r>
            <a:r>
              <a:rPr kumimoji="1" lang="ja-JP" altLang="en-US" sz="1400" i="1" dirty="0" smtClean="0">
                <a:solidFill>
                  <a:srgbClr val="FF0000"/>
                </a:solidFill>
              </a:rPr>
              <a:t>は変更しない）</a:t>
            </a:r>
            <a:endParaRPr kumimoji="1" lang="ja-JP" altLang="en-US" sz="1400" i="1" dirty="0">
              <a:solidFill>
                <a:srgbClr val="FF0000"/>
              </a:solidFill>
            </a:endParaRPr>
          </a:p>
        </p:txBody>
      </p:sp>
      <p:sp>
        <p:nvSpPr>
          <p:cNvPr id="9" name="テキスト ボックス 8"/>
          <p:cNvSpPr txBox="1"/>
          <p:nvPr/>
        </p:nvSpPr>
        <p:spPr>
          <a:xfrm>
            <a:off x="5118450" y="2157744"/>
            <a:ext cx="6236101" cy="954107"/>
          </a:xfrm>
          <a:prstGeom prst="rect">
            <a:avLst/>
          </a:prstGeom>
          <a:noFill/>
        </p:spPr>
        <p:txBody>
          <a:bodyPr wrap="square" rtlCol="0">
            <a:spAutoFit/>
          </a:bodyPr>
          <a:lstStyle/>
          <a:p>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Comment</a:t>
            </a:r>
            <a:r>
              <a:rPr kumimoji="1" lang="ja-JP" altLang="en-US" sz="1400" b="1" dirty="0" err="1" smtClean="0">
                <a:solidFill>
                  <a:srgbClr val="7030A0"/>
                </a:solidFill>
                <a:latin typeface="BIZ UDPゴシック" panose="020B0400000000000000" pitchFamily="50" charset="-128"/>
                <a:ea typeface="BIZ UDPゴシック" panose="020B0400000000000000" pitchFamily="50" charset="-128"/>
              </a:rPr>
              <a:t>．</a:t>
            </a:r>
            <a:r>
              <a:rPr kumimoji="1" lang="en-US" altLang="ja-JP" sz="1400" b="1" dirty="0" smtClean="0">
                <a:solidFill>
                  <a:srgbClr val="7030A0"/>
                </a:solidFill>
                <a:latin typeface="BIZ UDPゴシック" panose="020B0400000000000000" pitchFamily="50" charset="-128"/>
                <a:ea typeface="BIZ UDPゴシック" panose="020B0400000000000000" pitchFamily="50" charset="-128"/>
              </a:rPr>
              <a:t>9</a:t>
            </a:r>
          </a:p>
          <a:p>
            <a:r>
              <a:rPr kumimoji="1" lang="ja-JP" altLang="en-US" sz="1400" i="1" dirty="0" smtClean="0">
                <a:solidFill>
                  <a:schemeClr val="accent2">
                    <a:lumMod val="75000"/>
                  </a:schemeClr>
                </a:solidFill>
              </a:rPr>
              <a:t>コード１から更新し、○○果樹産地協議会を入力し、「更新</a:t>
            </a:r>
            <a:r>
              <a:rPr kumimoji="1" lang="ja-JP" altLang="en-US" sz="1400" i="1" dirty="0">
                <a:solidFill>
                  <a:schemeClr val="accent2">
                    <a:lumMod val="75000"/>
                  </a:schemeClr>
                </a:solidFill>
              </a:rPr>
              <a:t>」ボタンを</a:t>
            </a:r>
            <a:r>
              <a:rPr kumimoji="1" lang="ja-JP" altLang="en-US" sz="1400" i="1" dirty="0" smtClean="0">
                <a:solidFill>
                  <a:schemeClr val="accent2">
                    <a:lumMod val="75000"/>
                  </a:schemeClr>
                </a:solidFill>
              </a:rPr>
              <a:t>選択と内容が書き換わります。</a:t>
            </a:r>
            <a:endParaRPr kumimoji="1" lang="en-US" altLang="ja-JP" sz="1400" i="1" dirty="0" smtClean="0">
              <a:solidFill>
                <a:schemeClr val="accent2">
                  <a:lumMod val="75000"/>
                </a:schemeClr>
              </a:solidFill>
            </a:endParaRPr>
          </a:p>
          <a:p>
            <a:r>
              <a:rPr kumimoji="1" lang="ja-JP" altLang="en-US" sz="1400" i="1" dirty="0" smtClean="0">
                <a:solidFill>
                  <a:schemeClr val="accent2">
                    <a:lumMod val="75000"/>
                  </a:schemeClr>
                </a:solidFill>
              </a:rPr>
              <a:t>更新画面は、好きな場所へ移動しますので、スライドしながら入力すると便利です。</a:t>
            </a:r>
            <a:endParaRPr kumimoji="1" lang="ja-JP" altLang="en-US" sz="1400" i="1" dirty="0">
              <a:solidFill>
                <a:schemeClr val="accent2">
                  <a:lumMod val="75000"/>
                </a:schemeClr>
              </a:solidFill>
            </a:endParaRPr>
          </a:p>
        </p:txBody>
      </p:sp>
      <p:sp>
        <p:nvSpPr>
          <p:cNvPr id="7" name="楕円 6"/>
          <p:cNvSpPr/>
          <p:nvPr/>
        </p:nvSpPr>
        <p:spPr>
          <a:xfrm>
            <a:off x="78879" y="2498102"/>
            <a:ext cx="862658" cy="27339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1124981" y="3366632"/>
            <a:ext cx="4999465" cy="1865244"/>
          </a:xfrm>
          <a:prstGeom prst="rect">
            <a:avLst/>
          </a:prstGeom>
        </p:spPr>
      </p:pic>
      <p:pic>
        <p:nvPicPr>
          <p:cNvPr id="5" name="図 4"/>
          <p:cNvPicPr>
            <a:picLocks noChangeAspect="1"/>
          </p:cNvPicPr>
          <p:nvPr/>
        </p:nvPicPr>
        <p:blipFill>
          <a:blip r:embed="rId4"/>
          <a:stretch>
            <a:fillRect/>
          </a:stretch>
        </p:blipFill>
        <p:spPr>
          <a:xfrm>
            <a:off x="6333694" y="2121300"/>
            <a:ext cx="3805612" cy="4654556"/>
          </a:xfrm>
          <a:prstGeom prst="rect">
            <a:avLst/>
          </a:prstGeom>
        </p:spPr>
      </p:pic>
    </p:spTree>
    <p:extLst>
      <p:ext uri="{BB962C8B-B14F-4D97-AF65-F5344CB8AC3E}">
        <p14:creationId xmlns:p14="http://schemas.microsoft.com/office/powerpoint/2010/main" val="60896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マスタの数（コード）が足りない場合など</a:t>
            </a:r>
          </a:p>
        </p:txBody>
      </p:sp>
      <p:sp>
        <p:nvSpPr>
          <p:cNvPr id="5" name="テキスト ボックス 4"/>
          <p:cNvSpPr txBox="1"/>
          <p:nvPr/>
        </p:nvSpPr>
        <p:spPr>
          <a:xfrm>
            <a:off x="1100365" y="748333"/>
            <a:ext cx="10136204"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リボンに　</a:t>
            </a:r>
            <a:r>
              <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開発</a:t>
            </a:r>
            <a:r>
              <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　があるか確認してください。</a:t>
            </a:r>
            <a:endPar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既定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では </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開発</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タブは表示されませんが、リボンに追加できます</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ファイル</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タブで 、</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オプション</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の </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リボン</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の設定 </a:t>
            </a:r>
            <a:r>
              <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リボンのユーザー設定</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および </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メイン タブ</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の下の </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開発</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チェック ボックスをオンにします</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タブを表示した後は、チェック ボックスをオフにしない限り、またはプログラムを再インストールする必要がない限り、</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開発</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タブ</a:t>
            </a:r>
            <a:r>
              <a:rPr kumimoji="1" lang="en-US" altLang="ja-JP"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Microsoft Office</a:t>
            </a:r>
            <a:r>
              <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rPr>
              <a:t>されます。</a:t>
            </a:r>
          </a:p>
        </p:txBody>
      </p:sp>
      <p:sp>
        <p:nvSpPr>
          <p:cNvPr id="8" name="テキスト ボックス 7"/>
          <p:cNvSpPr txBox="1"/>
          <p:nvPr/>
        </p:nvSpPr>
        <p:spPr>
          <a:xfrm>
            <a:off x="8044962" y="3323492"/>
            <a:ext cx="3908321"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例えば・・産地協議会名は、</a:t>
            </a:r>
            <a:r>
              <a:rPr kumimoji="1" lang="en-US" altLang="ja-JP" sz="1400" i="1" dirty="0" smtClean="0">
                <a:solidFill>
                  <a:srgbClr val="4BCAAD">
                    <a:lumMod val="75000"/>
                  </a:srgbClr>
                </a:solidFill>
              </a:rPr>
              <a:t>Form07_1</a:t>
            </a:r>
            <a:r>
              <a:rPr kumimoji="1" lang="ja-JP" altLang="en-US" sz="1400" i="1" dirty="0" smtClean="0">
                <a:solidFill>
                  <a:srgbClr val="4BCAAD">
                    <a:lumMod val="75000"/>
                  </a:srgbClr>
                </a:solidFill>
              </a:rPr>
              <a:t>協議会名で書き込みがされています。</a:t>
            </a:r>
            <a:endParaRPr kumimoji="1" lang="en-US" altLang="ja-JP" sz="1400" i="1" dirty="0" smtClean="0">
              <a:solidFill>
                <a:srgbClr val="4BCAAD">
                  <a:lumMod val="75000"/>
                </a:srgbClr>
              </a:solidFill>
            </a:endParaRPr>
          </a:p>
          <a:p>
            <a:pPr lvl="0"/>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範囲は、エクセル</a:t>
            </a:r>
            <a:r>
              <a:rPr kumimoji="1" lang="en-US" altLang="ja-JP" sz="1400" i="1" dirty="0" smtClean="0">
                <a:solidFill>
                  <a:srgbClr val="4BCAAD">
                    <a:lumMod val="75000"/>
                  </a:srgbClr>
                </a:solidFill>
                <a:latin typeface="Tw Cen MT" panose="020B0602020104020603"/>
                <a:ea typeface="ＭＳ Ｐゴシック" panose="020B0600070205080204" pitchFamily="50" charset="-128"/>
              </a:rPr>
              <a:t>Worksheet1</a:t>
            </a: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の</a:t>
            </a:r>
            <a:r>
              <a:rPr kumimoji="1" lang="en-US" altLang="ja-JP" sz="1400" i="1" dirty="0" smtClean="0">
                <a:solidFill>
                  <a:srgbClr val="4BCAAD">
                    <a:lumMod val="75000"/>
                  </a:srgbClr>
                </a:solidFill>
                <a:latin typeface="Tw Cen MT" panose="020B0602020104020603"/>
                <a:ea typeface="ＭＳ Ｐゴシック" panose="020B0600070205080204" pitchFamily="50" charset="-128"/>
              </a:rPr>
              <a:t>A</a:t>
            </a: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列</a:t>
            </a:r>
            <a:r>
              <a:rPr kumimoji="1" lang="en-US" altLang="ja-JP" sz="1400" i="1" dirty="0" smtClean="0">
                <a:solidFill>
                  <a:srgbClr val="4BCAAD">
                    <a:lumMod val="75000"/>
                  </a:srgbClr>
                </a:solidFill>
                <a:latin typeface="Tw Cen MT" panose="020B0602020104020603"/>
                <a:ea typeface="ＭＳ Ｐゴシック" panose="020B0600070205080204" pitchFamily="50" charset="-128"/>
              </a:rPr>
              <a:t>3</a:t>
            </a: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行目から</a:t>
            </a:r>
            <a:r>
              <a:rPr kumimoji="1" lang="en-US" altLang="ja-JP" sz="1400" i="1" dirty="0" smtClean="0">
                <a:solidFill>
                  <a:srgbClr val="4BCAAD">
                    <a:lumMod val="75000"/>
                  </a:srgbClr>
                </a:solidFill>
                <a:latin typeface="Tw Cen MT" panose="020B0602020104020603"/>
                <a:ea typeface="ＭＳ Ｐゴシック" panose="020B0600070205080204" pitchFamily="50" charset="-128"/>
              </a:rPr>
              <a:t>B</a:t>
            </a: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列</a:t>
            </a:r>
            <a:r>
              <a:rPr kumimoji="1" lang="en-US" altLang="ja-JP" sz="1400" i="1" dirty="0" smtClean="0">
                <a:solidFill>
                  <a:srgbClr val="4BCAAD">
                    <a:lumMod val="75000"/>
                  </a:srgbClr>
                </a:solidFill>
                <a:latin typeface="Tw Cen MT" panose="020B0602020104020603"/>
                <a:ea typeface="ＭＳ Ｐゴシック" panose="020B0600070205080204" pitchFamily="50" charset="-128"/>
              </a:rPr>
              <a:t>29</a:t>
            </a: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行目までとしてますので、コード数が足りない場合は、行数を変更することで対応します。</a:t>
            </a:r>
            <a:endParaRPr kumimoji="1" lang="en-US" altLang="ja-JP" sz="1400" i="1" dirty="0" smtClean="0">
              <a:solidFill>
                <a:srgbClr val="4BCAAD">
                  <a:lumMod val="75000"/>
                </a:srgbClr>
              </a:solidFill>
              <a:latin typeface="Tw Cen MT" panose="020B0602020104020603"/>
              <a:ea typeface="ＭＳ Ｐゴシック" panose="020B0600070205080204" pitchFamily="50" charset="-128"/>
            </a:endParaRPr>
          </a:p>
          <a:p>
            <a:pPr lvl="0"/>
            <a:endParaRPr kumimoji="1" lang="en-US" altLang="ja-JP" sz="1400" i="1" dirty="0" smtClean="0">
              <a:solidFill>
                <a:srgbClr val="4BCAAD">
                  <a:lumMod val="75000"/>
                </a:srgbClr>
              </a:solidFill>
              <a:latin typeface="Tw Cen MT" panose="020B0602020104020603"/>
              <a:ea typeface="ＭＳ Ｐゴシック" panose="020B0600070205080204" pitchFamily="50" charset="-128"/>
            </a:endParaRPr>
          </a:p>
          <a:p>
            <a:pPr lvl="0"/>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pic>
        <p:nvPicPr>
          <p:cNvPr id="3" name="図 2"/>
          <p:cNvPicPr>
            <a:picLocks noChangeAspect="1"/>
          </p:cNvPicPr>
          <p:nvPr/>
        </p:nvPicPr>
        <p:blipFill>
          <a:blip r:embed="rId2"/>
          <a:stretch>
            <a:fillRect/>
          </a:stretch>
        </p:blipFill>
        <p:spPr>
          <a:xfrm>
            <a:off x="479366" y="2544588"/>
            <a:ext cx="7089497" cy="3856212"/>
          </a:xfrm>
          <a:prstGeom prst="rect">
            <a:avLst/>
          </a:prstGeom>
        </p:spPr>
      </p:pic>
      <p:sp>
        <p:nvSpPr>
          <p:cNvPr id="7" name="楕円 6"/>
          <p:cNvSpPr/>
          <p:nvPr/>
        </p:nvSpPr>
        <p:spPr>
          <a:xfrm>
            <a:off x="2587567" y="5161625"/>
            <a:ext cx="2057400" cy="48357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9554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下限本数、改植単価、新植単価、放任園防止単価の更新</a:t>
            </a:r>
          </a:p>
        </p:txBody>
      </p:sp>
      <p:pic>
        <p:nvPicPr>
          <p:cNvPr id="8" name="図 7"/>
          <p:cNvPicPr>
            <a:picLocks noChangeAspect="1"/>
          </p:cNvPicPr>
          <p:nvPr/>
        </p:nvPicPr>
        <p:blipFill>
          <a:blip r:embed="rId2"/>
          <a:stretch>
            <a:fillRect/>
          </a:stretch>
        </p:blipFill>
        <p:spPr>
          <a:xfrm>
            <a:off x="310533" y="1640954"/>
            <a:ext cx="7945444" cy="4804222"/>
          </a:xfrm>
          <a:prstGeom prst="rect">
            <a:avLst/>
          </a:prstGeom>
        </p:spPr>
      </p:pic>
      <p:sp>
        <p:nvSpPr>
          <p:cNvPr id="10" name="テキスト ボックス 9"/>
          <p:cNvSpPr txBox="1"/>
          <p:nvPr/>
        </p:nvSpPr>
        <p:spPr>
          <a:xfrm>
            <a:off x="8460196" y="1612868"/>
            <a:ext cx="35212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1" u="none" strike="noStrike" kern="1200" cap="none" spc="0" normalizeH="0" baseline="0" noProof="0" dirty="0" smtClean="0">
                <a:ln>
                  <a:noFill/>
                </a:ln>
                <a:solidFill>
                  <a:srgbClr val="4BCAAD">
                    <a:lumMod val="75000"/>
                  </a:srgbClr>
                </a:solidFill>
                <a:effectLst/>
                <a:uLnTx/>
                <a:uFillTx/>
                <a:latin typeface="Tw Cen MT" panose="020B0602020104020603"/>
                <a:ea typeface="ＭＳ Ｐゴシック" panose="020B0600070205080204" pitchFamily="50" charset="-128"/>
                <a:cs typeface="+mn-cs"/>
              </a:rPr>
              <a:t>選択された内容は、セットで更新できます。</a:t>
            </a:r>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pic>
        <p:nvPicPr>
          <p:cNvPr id="3" name="図 2"/>
          <p:cNvPicPr>
            <a:picLocks noChangeAspect="1"/>
          </p:cNvPicPr>
          <p:nvPr/>
        </p:nvPicPr>
        <p:blipFill>
          <a:blip r:embed="rId3"/>
          <a:stretch>
            <a:fillRect/>
          </a:stretch>
        </p:blipFill>
        <p:spPr>
          <a:xfrm>
            <a:off x="5443170" y="2631222"/>
            <a:ext cx="6276976" cy="4005820"/>
          </a:xfrm>
          <a:prstGeom prst="rect">
            <a:avLst/>
          </a:prstGeom>
        </p:spPr>
      </p:pic>
    </p:spTree>
    <p:extLst>
      <p:ext uri="{BB962C8B-B14F-4D97-AF65-F5344CB8AC3E}">
        <p14:creationId xmlns:p14="http://schemas.microsoft.com/office/powerpoint/2010/main" val="394759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60784" y="281354"/>
            <a:ext cx="786032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srgbClr val="86C157">
                    <a:lumMod val="75000"/>
                  </a:srgbClr>
                </a:solidFill>
                <a:effectLst/>
                <a:uLnTx/>
                <a:uFillTx/>
                <a:latin typeface="BIZ UDPゴシック" panose="020B0400000000000000" pitchFamily="50" charset="-128"/>
                <a:ea typeface="BIZ UDPゴシック" panose="020B0400000000000000" pitchFamily="50" charset="-128"/>
                <a:cs typeface="+mn-cs"/>
              </a:rPr>
              <a:t>計画処理</a:t>
            </a:r>
          </a:p>
        </p:txBody>
      </p:sp>
      <p:sp>
        <p:nvSpPr>
          <p:cNvPr id="6" name="テキスト ボックス 5"/>
          <p:cNvSpPr txBox="1"/>
          <p:nvPr/>
        </p:nvSpPr>
        <p:spPr>
          <a:xfrm>
            <a:off x="6342152" y="952748"/>
            <a:ext cx="5002823"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13</a:t>
            </a:r>
          </a:p>
          <a:p>
            <a:pPr lvl="0">
              <a:defRPr/>
            </a:pP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計画を入力する場合は、「計画（登録）」</a:t>
            </a:r>
            <a:r>
              <a:rPr kumimoji="1" lang="ja-JP" altLang="en-US" sz="1400" i="1" dirty="0" smtClean="0">
                <a:solidFill>
                  <a:schemeClr val="accent2">
                    <a:lumMod val="75000"/>
                  </a:schemeClr>
                </a:solidFill>
              </a:rPr>
              <a:t>ボタン</a:t>
            </a:r>
            <a:r>
              <a:rPr kumimoji="1" lang="ja-JP" altLang="en-US" sz="1400" i="1" dirty="0">
                <a:solidFill>
                  <a:schemeClr val="accent2">
                    <a:lumMod val="75000"/>
                  </a:schemeClr>
                </a:solidFill>
              </a:rPr>
              <a:t>から</a:t>
            </a:r>
            <a:r>
              <a:rPr kumimoji="1" lang="ja-JP" altLang="en-US" sz="1400" i="1" dirty="0" smtClean="0">
                <a:solidFill>
                  <a:schemeClr val="accent2">
                    <a:lumMod val="75000"/>
                  </a:schemeClr>
                </a:solidFill>
              </a:rPr>
              <a:t>展開します。</a:t>
            </a:r>
            <a:endParaRPr kumimoji="1" lang="en-US" altLang="ja-JP" sz="1400" i="1" dirty="0" smtClean="0">
              <a:solidFill>
                <a:srgbClr val="4BCAAD">
                  <a:lumMod val="75000"/>
                </a:srgbClr>
              </a:solidFill>
              <a:latin typeface="Tw Cen MT" panose="020B0602020104020603"/>
              <a:ea typeface="ＭＳ Ｐゴシック" panose="020B0600070205080204" pitchFamily="50" charset="-128"/>
            </a:endParaRPr>
          </a:p>
          <a:p>
            <a:pPr lvl="0"/>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sp>
        <p:nvSpPr>
          <p:cNvPr id="8" name="テキスト ボックス 7"/>
          <p:cNvSpPr txBox="1"/>
          <p:nvPr/>
        </p:nvSpPr>
        <p:spPr>
          <a:xfrm>
            <a:off x="6342151" y="1578931"/>
            <a:ext cx="529052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Comment</a:t>
            </a:r>
            <a:r>
              <a:rPr kumimoji="1" lang="ja-JP" altLang="en-US" sz="1400" b="1" i="0" u="none" strike="noStrike" kern="1200" cap="none" spc="0" normalizeH="0" baseline="0" noProof="0" dirty="0" err="1"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smtClean="0">
                <a:ln>
                  <a:noFill/>
                </a:ln>
                <a:solidFill>
                  <a:srgbClr val="7030A0"/>
                </a:solidFill>
                <a:effectLst/>
                <a:uLnTx/>
                <a:uFillTx/>
                <a:latin typeface="BIZ UDPゴシック" panose="020B0400000000000000" pitchFamily="50" charset="-128"/>
                <a:ea typeface="BIZ UDPゴシック" panose="020B0400000000000000" pitchFamily="50" charset="-128"/>
                <a:cs typeface="+mn-cs"/>
              </a:rPr>
              <a:t>14</a:t>
            </a:r>
          </a:p>
          <a:p>
            <a:pPr lvl="0">
              <a:defRPr/>
            </a:pPr>
            <a:r>
              <a:rPr kumimoji="1" lang="ja-JP" altLang="en-US" sz="1400" i="1" dirty="0" smtClean="0">
                <a:solidFill>
                  <a:srgbClr val="4BCAAD">
                    <a:lumMod val="75000"/>
                  </a:srgbClr>
                </a:solidFill>
                <a:latin typeface="Tw Cen MT" panose="020B0602020104020603"/>
                <a:ea typeface="ＭＳ Ｐゴシック" panose="020B0600070205080204" pitchFamily="50" charset="-128"/>
              </a:rPr>
              <a:t>計画を修正する場合は、「計画（修正）」</a:t>
            </a:r>
            <a:r>
              <a:rPr kumimoji="1" lang="ja-JP" altLang="en-US" sz="1400" i="1" dirty="0" smtClean="0">
                <a:solidFill>
                  <a:schemeClr val="accent2">
                    <a:lumMod val="75000"/>
                  </a:schemeClr>
                </a:solidFill>
              </a:rPr>
              <a:t>ボタン</a:t>
            </a:r>
            <a:r>
              <a:rPr kumimoji="1" lang="ja-JP" altLang="en-US" sz="1400" i="1" dirty="0">
                <a:solidFill>
                  <a:schemeClr val="accent2">
                    <a:lumMod val="75000"/>
                  </a:schemeClr>
                </a:solidFill>
              </a:rPr>
              <a:t>から</a:t>
            </a:r>
            <a:r>
              <a:rPr kumimoji="1" lang="ja-JP" altLang="en-US" sz="1400" i="1" dirty="0" smtClean="0">
                <a:solidFill>
                  <a:schemeClr val="accent2">
                    <a:lumMod val="75000"/>
                  </a:schemeClr>
                </a:solidFill>
              </a:rPr>
              <a:t>展開します。</a:t>
            </a:r>
            <a:endParaRPr kumimoji="1" lang="en-US" altLang="ja-JP" sz="1400" i="1" dirty="0" smtClean="0">
              <a:solidFill>
                <a:srgbClr val="4BCAAD">
                  <a:lumMod val="75000"/>
                </a:srgbClr>
              </a:solidFill>
              <a:latin typeface="Tw Cen MT" panose="020B0602020104020603"/>
              <a:ea typeface="ＭＳ Ｐゴシック" panose="020B0600070205080204" pitchFamily="50" charset="-128"/>
            </a:endParaRPr>
          </a:p>
          <a:p>
            <a:pPr lvl="0"/>
            <a:endParaRPr kumimoji="1" lang="ja-JP" altLang="en-US" sz="1400" b="0" i="1" u="none" strike="noStrike" kern="1200" cap="none" spc="0" normalizeH="0" baseline="0" noProof="0" dirty="0">
              <a:ln>
                <a:noFill/>
              </a:ln>
              <a:solidFill>
                <a:srgbClr val="4BCAAD">
                  <a:lumMod val="75000"/>
                </a:srgbClr>
              </a:solidFill>
              <a:effectLst/>
              <a:uLnTx/>
              <a:uFillTx/>
              <a:latin typeface="Tw Cen MT" panose="020B0602020104020603"/>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209055" y="1706252"/>
            <a:ext cx="4592857" cy="3199763"/>
          </a:xfrm>
          <a:prstGeom prst="rect">
            <a:avLst/>
          </a:prstGeom>
        </p:spPr>
      </p:pic>
      <p:sp>
        <p:nvSpPr>
          <p:cNvPr id="10" name="楕円 9"/>
          <p:cNvSpPr/>
          <p:nvPr/>
        </p:nvSpPr>
        <p:spPr>
          <a:xfrm>
            <a:off x="1035045" y="2350526"/>
            <a:ext cx="575034" cy="4112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3522483" y="2187020"/>
            <a:ext cx="8110193" cy="4574262"/>
          </a:xfrm>
          <a:prstGeom prst="rect">
            <a:avLst/>
          </a:prstGeom>
        </p:spPr>
      </p:pic>
    </p:spTree>
    <p:extLst>
      <p:ext uri="{BB962C8B-B14F-4D97-AF65-F5344CB8AC3E}">
        <p14:creationId xmlns:p14="http://schemas.microsoft.com/office/powerpoint/2010/main" val="405347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1_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しずく</Template>
  <TotalTime>1965</TotalTime>
  <Words>3033</Words>
  <Application>Microsoft Office PowerPoint</Application>
  <PresentationFormat>ワイド画面</PresentationFormat>
  <Paragraphs>255</Paragraphs>
  <Slides>34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34</vt:i4>
      </vt:variant>
    </vt:vector>
  </HeadingPairs>
  <TitlesOfParts>
    <vt:vector size="41" baseType="lpstr">
      <vt:lpstr>BIZ UDPゴシック</vt:lpstr>
      <vt:lpstr>HG丸ｺﾞｼｯｸM-PRO</vt:lpstr>
      <vt:lpstr>ＭＳ Ｐゴシック</vt:lpstr>
      <vt:lpstr>Arial</vt:lpstr>
      <vt:lpstr>Tw Cen MT</vt:lpstr>
      <vt:lpstr>しずく</vt:lpstr>
      <vt:lpstr>1_しずく</vt:lpstr>
      <vt:lpstr>１．果樹経営支援対策事業・果樹未収益期間支援事業  ２．果樹先導的取組支援事業・果樹未収益期間支援事業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果樹経営支援事業・未収益期間支援事業  支援　system　仕様書</dc:title>
  <dc:creator>先崎</dc:creator>
  <cp:lastModifiedBy>先崎</cp:lastModifiedBy>
  <cp:revision>340</cp:revision>
  <cp:lastPrinted>2022-01-11T09:22:19Z</cp:lastPrinted>
  <dcterms:created xsi:type="dcterms:W3CDTF">2021-04-03T02:00:33Z</dcterms:created>
  <dcterms:modified xsi:type="dcterms:W3CDTF">2022-02-05T03:05:47Z</dcterms:modified>
</cp:coreProperties>
</file>